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7" r:id="rId3"/>
    <p:sldId id="295" r:id="rId4"/>
    <p:sldId id="289" r:id="rId5"/>
    <p:sldId id="327" r:id="rId6"/>
    <p:sldId id="292" r:id="rId7"/>
    <p:sldId id="288" r:id="rId8"/>
    <p:sldId id="315" r:id="rId9"/>
    <p:sldId id="290" r:id="rId10"/>
    <p:sldId id="313" r:id="rId11"/>
    <p:sldId id="297" r:id="rId12"/>
    <p:sldId id="257" r:id="rId13"/>
    <p:sldId id="302" r:id="rId14"/>
    <p:sldId id="278" r:id="rId15"/>
    <p:sldId id="316" r:id="rId16"/>
    <p:sldId id="280" r:id="rId17"/>
    <p:sldId id="317" r:id="rId18"/>
    <p:sldId id="281" r:id="rId19"/>
    <p:sldId id="318" r:id="rId20"/>
    <p:sldId id="279" r:id="rId21"/>
    <p:sldId id="319" r:id="rId22"/>
    <p:sldId id="282" r:id="rId23"/>
    <p:sldId id="320" r:id="rId24"/>
    <p:sldId id="283" r:id="rId25"/>
    <p:sldId id="321" r:id="rId26"/>
    <p:sldId id="284" r:id="rId27"/>
    <p:sldId id="322" r:id="rId28"/>
    <p:sldId id="285" r:id="rId29"/>
    <p:sldId id="323" r:id="rId30"/>
    <p:sldId id="286" r:id="rId31"/>
    <p:sldId id="324" r:id="rId32"/>
    <p:sldId id="310" r:id="rId33"/>
    <p:sldId id="326" r:id="rId34"/>
    <p:sldId id="325" r:id="rId35"/>
    <p:sldId id="314" r:id="rId36"/>
    <p:sldId id="328" r:id="rId37"/>
    <p:sldId id="301" r:id="rId38"/>
    <p:sldId id="300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CC9900"/>
    <a:srgbClr val="FFFFB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454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77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41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5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3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5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7121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994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1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56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841B41-CC39-4005-93BA-F87A0E377F7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CE25DA5-DA99-4A26-A5EB-6E43C706BF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32488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B928C-A5A2-4AAF-ACCC-4E7E6FA65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081" y="1021976"/>
            <a:ext cx="9068586" cy="3702424"/>
          </a:xfrm>
        </p:spPr>
        <p:txBody>
          <a:bodyPr/>
          <a:lstStyle/>
          <a:p>
            <a:r>
              <a:rPr lang="en-US" dirty="0"/>
              <a:t>Memorial Service </a:t>
            </a:r>
            <a:r>
              <a:rPr lang="en-US" sz="2800" b="1" dirty="0">
                <a:latin typeface="Bradley Hand ITC" panose="03070402050302030203" pitchFamily="66" charset="0"/>
              </a:rPr>
              <a:t>”</a:t>
            </a:r>
            <a:r>
              <a:rPr lang="en-US" sz="3600" b="1" dirty="0">
                <a:latin typeface="Bradley Hand ITC" panose="03070402050302030203" pitchFamily="66" charset="0"/>
              </a:rPr>
              <a:t>Forever in our hearts</a:t>
            </a:r>
            <a:r>
              <a:rPr lang="en-US" sz="2800" b="1" dirty="0">
                <a:latin typeface="Bradley Hand ITC" panose="03070402050302030203" pitchFamily="66" charset="0"/>
              </a:rPr>
              <a:t>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1F554-D617-4A28-9988-EEFC83483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3621741"/>
            <a:ext cx="9071242" cy="1802313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Baskerville Old Face" panose="02020602080505020303" pitchFamily="18" charset="0"/>
              </a:rPr>
              <a:t>Georgia Alpha Delta Kappa</a:t>
            </a:r>
          </a:p>
          <a:p>
            <a:r>
              <a:rPr lang="en-US" sz="3000" b="1" dirty="0">
                <a:latin typeface="Baskerville Old Face" panose="02020602080505020303" pitchFamily="18" charset="0"/>
              </a:rPr>
              <a:t>Georgia State Convention</a:t>
            </a:r>
          </a:p>
          <a:p>
            <a:r>
              <a:rPr lang="en-US" sz="3000" b="1" dirty="0">
                <a:latin typeface="Baskerville Old Face" panose="02020602080505020303" pitchFamily="18" charset="0"/>
              </a:rPr>
              <a:t> Sunday, May 19, 2024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A05D3A-AFC6-1645-8A75-F6D941784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882" y="1012181"/>
            <a:ext cx="2097742" cy="1237683"/>
          </a:xfrm>
          <a:prstGeom prst="rect">
            <a:avLst/>
          </a:prstGeom>
        </p:spPr>
      </p:pic>
      <p:pic>
        <p:nvPicPr>
          <p:cNvPr id="13" name="dimg_UnUkZri6NL_Hp84P9bmh-Ac_207" descr="Heart Shaped Watercolor Butterflies ...">
            <a:extLst>
              <a:ext uri="{FF2B5EF4-FFF2-40B4-BE49-F238E27FC236}">
                <a16:creationId xmlns:a16="http://schemas.microsoft.com/office/drawing/2014/main" id="{6B30A2CF-4261-3CC9-80C5-CD1D5C94F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57" y="3765729"/>
            <a:ext cx="1938421" cy="1093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dimg_UnUkZri6NL_Hp84P9bmh-Ac_207" descr="Heart Shaped Watercolor Butterflies ...">
            <a:extLst>
              <a:ext uri="{FF2B5EF4-FFF2-40B4-BE49-F238E27FC236}">
                <a16:creationId xmlns:a16="http://schemas.microsoft.com/office/drawing/2014/main" id="{F1989C39-7DA5-D084-270E-19D81EDA5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246" y="3765729"/>
            <a:ext cx="1938421" cy="1093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26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229725"/>
          </a:xfrm>
        </p:spPr>
        <p:txBody>
          <a:bodyPr/>
          <a:lstStyle/>
          <a:p>
            <a:r>
              <a:rPr lang="en-US" dirty="0"/>
              <a:t>processional</a:t>
            </a:r>
            <a:br>
              <a:rPr lang="en-US" dirty="0"/>
            </a:br>
            <a:br>
              <a:rPr lang="en-US" sz="2000" dirty="0">
                <a:latin typeface="Footlight MT Light" panose="0204060206030A020304" pitchFamily="18" charset="0"/>
              </a:rPr>
            </a:br>
            <a:r>
              <a:rPr lang="en-US" sz="2800" dirty="0">
                <a:latin typeface="Footlight MT Light" panose="0204060206030A020304" pitchFamily="18" charset="0"/>
              </a:rPr>
              <a:t>”Surely the presence of the lord is in this place</a:t>
            </a:r>
            <a:r>
              <a:rPr lang="en-US" sz="2800" dirty="0">
                <a:latin typeface="Lucida Handwriting" panose="03010101010101010101" pitchFamily="66" charset="0"/>
              </a:rPr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4509655"/>
            <a:ext cx="9070848" cy="81049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ritannic Bold" panose="020B0903060703020204" pitchFamily="34" charset="0"/>
              </a:rPr>
              <a:t>Please Stand/Silence Your Phone</a:t>
            </a:r>
          </a:p>
        </p:txBody>
      </p:sp>
    </p:spTree>
    <p:extLst>
      <p:ext uri="{BB962C8B-B14F-4D97-AF65-F5344CB8AC3E}">
        <p14:creationId xmlns:p14="http://schemas.microsoft.com/office/powerpoint/2010/main" val="1272353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1541929"/>
            <a:ext cx="9068586" cy="3140134"/>
          </a:xfrm>
        </p:spPr>
        <p:txBody>
          <a:bodyPr/>
          <a:lstStyle/>
          <a:p>
            <a:r>
              <a:rPr lang="en-US" sz="5400" b="1" dirty="0"/>
              <a:t>Opening thoughts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094018"/>
            <a:ext cx="9070848" cy="1045246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Robin Dudley</a:t>
            </a:r>
          </a:p>
          <a:p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Georgia Alpha Delta Kappa Chaplain</a:t>
            </a:r>
          </a:p>
        </p:txBody>
      </p:sp>
    </p:spTree>
    <p:extLst>
      <p:ext uri="{BB962C8B-B14F-4D97-AF65-F5344CB8AC3E}">
        <p14:creationId xmlns:p14="http://schemas.microsoft.com/office/powerpoint/2010/main" val="277158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1558636"/>
            <a:ext cx="9068586" cy="3123427"/>
          </a:xfrm>
        </p:spPr>
        <p:txBody>
          <a:bodyPr/>
          <a:lstStyle/>
          <a:p>
            <a:r>
              <a:rPr lang="en-US" b="1" dirty="0"/>
              <a:t>Special Music</a:t>
            </a:r>
            <a:br>
              <a:rPr lang="en-US" dirty="0"/>
            </a:br>
            <a:r>
              <a:rPr lang="en-US" sz="4400" b="1" dirty="0">
                <a:latin typeface="Footlight MT Light" panose="0204060206030A020304" pitchFamily="18" charset="0"/>
              </a:rPr>
              <a:t>“Coming Home”</a:t>
            </a:r>
            <a:endParaRPr lang="en-US" b="1" dirty="0">
              <a:latin typeface="Footlight MT Light" panose="0204060206030A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4105835"/>
            <a:ext cx="9071242" cy="1193529"/>
          </a:xfrm>
        </p:spPr>
        <p:txBody>
          <a:bodyPr>
            <a:normAutofit fontScale="77500" lnSpcReduction="20000"/>
          </a:bodyPr>
          <a:lstStyle/>
          <a:p>
            <a:r>
              <a:rPr lang="en-US" sz="3800" b="1" dirty="0">
                <a:latin typeface="Footlight MT Light" panose="0204060206030A020304" pitchFamily="18" charset="0"/>
              </a:rPr>
              <a:t>Cathy </a:t>
            </a:r>
            <a:r>
              <a:rPr lang="en-US" sz="3800" b="1">
                <a:latin typeface="Footlight MT Light" panose="0204060206030A020304" pitchFamily="18" charset="0"/>
              </a:rPr>
              <a:t>Limmer</a:t>
            </a:r>
            <a:r>
              <a:rPr lang="en-US" sz="3800" b="1" dirty="0">
                <a:latin typeface="Footlight MT Light" panose="0204060206030A020304" pitchFamily="18" charset="0"/>
              </a:rPr>
              <a:t>, Georgia - Music Chairman</a:t>
            </a:r>
          </a:p>
          <a:p>
            <a:r>
              <a:rPr lang="en-US" sz="3800" b="1" dirty="0">
                <a:latin typeface="Footlight MT Light" panose="0204060206030A020304" pitchFamily="18" charset="0"/>
              </a:rPr>
              <a:t>Jeannie Butler – Pianist</a:t>
            </a:r>
          </a:p>
          <a:p>
            <a:r>
              <a:rPr lang="en-US" sz="3800" b="1" dirty="0">
                <a:latin typeface="Footlight MT Light" panose="0204060206030A020304" pitchFamily="18" charset="0"/>
              </a:rPr>
              <a:t>Georgia Alpha Delta Kappa Choir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010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2115671"/>
            <a:ext cx="9070848" cy="3204474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Eulogies for Past State and International Presidents</a:t>
            </a:r>
          </a:p>
        </p:txBody>
      </p:sp>
    </p:spTree>
    <p:extLst>
      <p:ext uri="{BB962C8B-B14F-4D97-AF65-F5344CB8AC3E}">
        <p14:creationId xmlns:p14="http://schemas.microsoft.com/office/powerpoint/2010/main" val="34945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B8734D-A3D6-4B30-B34D-0184A3B24F36}"/>
              </a:ext>
            </a:extLst>
          </p:cNvPr>
          <p:cNvSpPr txBox="1"/>
          <p:nvPr/>
        </p:nvSpPr>
        <p:spPr>
          <a:xfrm>
            <a:off x="5444835" y="609601"/>
            <a:ext cx="6352717" cy="591670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8500" dirty="0">
                <a:latin typeface="Britannic Bold" panose="020B0903060703020204" pitchFamily="34" charset="0"/>
              </a:rPr>
              <a:t>Melba Priestley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6400" dirty="0">
                <a:latin typeface="Britannic Bold" panose="020B0903060703020204" pitchFamily="34" charset="0"/>
              </a:rPr>
              <a:t>Past International President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dirty="0">
                <a:latin typeface="Britannic Bold" panose="020B0903060703020204" pitchFamily="34" charset="0"/>
              </a:rPr>
              <a:t>(1995-1997)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6500" dirty="0">
                <a:latin typeface="Britannic Bold" panose="020B0903060703020204" pitchFamily="34" charset="0"/>
              </a:rPr>
              <a:t>Past State President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dirty="0">
                <a:latin typeface="Britannic Bold" panose="020B0903060703020204" pitchFamily="34" charset="0"/>
              </a:rPr>
              <a:t>(1984-1986)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6400" dirty="0">
                <a:latin typeface="Britannic Bold" panose="020B0903060703020204" pitchFamily="34" charset="0"/>
              </a:rPr>
              <a:t>Alpha Gamma Chapter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1000" dirty="0">
              <a:latin typeface="Britannic Bold" panose="020B0903060703020204" pitchFamily="34" charset="0"/>
            </a:endParaRP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600" b="1" dirty="0">
                <a:latin typeface="Script MT Bold" panose="03040602040607080904" pitchFamily="66" charset="0"/>
              </a:rPr>
              <a:t>Remembered by: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1300" b="1" dirty="0">
              <a:latin typeface="Script MT Bold" panose="03040602040607080904" pitchFamily="66" charset="0"/>
            </a:endParaRP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b="1" dirty="0"/>
              <a:t>Debbie Boswell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000" b="1" dirty="0"/>
              <a:t> </a:t>
            </a:r>
            <a:r>
              <a:rPr lang="en-US" sz="4400" b="1" dirty="0"/>
              <a:t>Georgia President 2022-2024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000" b="1" dirty="0"/>
              <a:t>and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b="1" dirty="0"/>
              <a:t>Ann Hudson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400" b="1" dirty="0"/>
              <a:t>Past International President 2007-2009</a:t>
            </a:r>
          </a:p>
          <a:p>
            <a:pPr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4400" dirty="0"/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2600" dirty="0"/>
          </a:p>
        </p:txBody>
      </p:sp>
      <p:pic>
        <p:nvPicPr>
          <p:cNvPr id="3" name="Picture 2" descr="Savannah Morning News Obituaries in Savannah, GA | Savannah Morning News">
            <a:extLst>
              <a:ext uri="{FF2B5EF4-FFF2-40B4-BE49-F238E27FC236}">
                <a16:creationId xmlns:a16="http://schemas.microsoft.com/office/drawing/2014/main" id="{75A23DA0-9CCE-D929-56B6-B2D1E445F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43947"/>
            <a:ext cx="4281055" cy="5370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291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D759F7-4F78-4491-BC84-0627F417B1C3}"/>
              </a:ext>
            </a:extLst>
          </p:cNvPr>
          <p:cNvSpPr txBox="1"/>
          <p:nvPr/>
        </p:nvSpPr>
        <p:spPr>
          <a:xfrm>
            <a:off x="5881255" y="627529"/>
            <a:ext cx="5880439" cy="56298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12000" dirty="0">
                <a:latin typeface="Britannic Bold" panose="020B0903060703020204" pitchFamily="34" charset="0"/>
              </a:rPr>
              <a:t>Audrey Brown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dirty="0">
                <a:latin typeface="Britannic Bold" panose="020B0903060703020204" pitchFamily="34" charset="0"/>
              </a:rPr>
              <a:t>Past State President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dirty="0">
                <a:latin typeface="Britannic Bold" panose="020B0903060703020204" pitchFamily="34" charset="0"/>
              </a:rPr>
              <a:t>(1988-1990)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1500" dirty="0">
              <a:latin typeface="Britannic Bold" panose="020B0903060703020204" pitchFamily="34" charset="0"/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5100" dirty="0">
                <a:latin typeface="Britannic Bold" panose="020B0903060703020204" pitchFamily="34" charset="0"/>
              </a:rPr>
              <a:t>Alpha Delta Chapter</a:t>
            </a:r>
            <a:endParaRPr lang="en-US" dirty="0"/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300" b="1" dirty="0">
                <a:latin typeface="Script MT Bold" panose="03040602040607080904" pitchFamily="66" charset="0"/>
              </a:rPr>
              <a:t>Remembered by: </a:t>
            </a:r>
            <a:endParaRPr lang="en-US" sz="800" b="1" dirty="0">
              <a:latin typeface="Script MT Bold" panose="03040602040607080904" pitchFamily="66" charset="0"/>
            </a:endParaRP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1300" b="1" dirty="0"/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300" b="1" dirty="0"/>
              <a:t>Hazel Stanton</a:t>
            </a:r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4300" b="1" dirty="0"/>
              <a:t>Past State President 2006-2008</a:t>
            </a:r>
          </a:p>
        </p:txBody>
      </p:sp>
      <p:pic>
        <p:nvPicPr>
          <p:cNvPr id="4" name="Picture 3" descr="Obituary Photo">
            <a:extLst>
              <a:ext uri="{FF2B5EF4-FFF2-40B4-BE49-F238E27FC236}">
                <a16:creationId xmlns:a16="http://schemas.microsoft.com/office/drawing/2014/main" id="{401C7A64-89BF-C163-00BE-3E7DB2FB8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7" y="777240"/>
            <a:ext cx="4810815" cy="5303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182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B6272C-5C06-082C-BA09-A259CF89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09B588-8540-B648-1B74-C454AA75BFF4}"/>
              </a:ext>
            </a:extLst>
          </p:cNvPr>
          <p:cNvSpPr txBox="1"/>
          <p:nvPr/>
        </p:nvSpPr>
        <p:spPr>
          <a:xfrm>
            <a:off x="5877617" y="778597"/>
            <a:ext cx="5884891" cy="53008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6000" dirty="0">
                <a:latin typeface="Britannic Bold" panose="020B0903060703020204" pitchFamily="34" charset="0"/>
              </a:rPr>
              <a:t>Dorothy “Dot” Youngblood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900" dirty="0">
                <a:latin typeface="Britannic Bold" panose="020B0903060703020204" pitchFamily="34" charset="0"/>
              </a:rPr>
              <a:t>Past State President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900" dirty="0">
                <a:latin typeface="Britannic Bold" panose="020B0903060703020204" pitchFamily="34" charset="0"/>
              </a:rPr>
              <a:t>(1992-1994) 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900" dirty="0">
                <a:latin typeface="Britannic Bold" panose="020B0903060703020204" pitchFamily="34" charset="0"/>
              </a:rPr>
              <a:t>Alpha Beta Chapter</a:t>
            </a:r>
            <a:endParaRPr lang="en-US" sz="3900" dirty="0"/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800" b="1" dirty="0"/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000" b="1" dirty="0">
                <a:latin typeface="Script MT Bold" panose="03040602040607080904" pitchFamily="66" charset="0"/>
              </a:rPr>
              <a:t>Remembered by: </a:t>
            </a:r>
            <a:endParaRPr lang="en-US" sz="800" b="1" dirty="0">
              <a:latin typeface="Script MT Bold" panose="03040602040607080904" pitchFamily="66" charset="0"/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900" b="1" dirty="0">
              <a:latin typeface="Script MT Bold" panose="03040602040607080904" pitchFamily="66" charset="0"/>
            </a:endParaRP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200" b="1" dirty="0"/>
              <a:t>Debbie Clark</a:t>
            </a:r>
          </a:p>
          <a:p>
            <a:pPr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3200" b="1" dirty="0"/>
              <a:t> Past State President 1984-1986</a:t>
            </a:r>
            <a:endParaRPr lang="en-US" sz="3200" dirty="0"/>
          </a:p>
          <a:p>
            <a:pPr marL="274320" lvl="1" algn="ctr" defTabSz="914400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</a:pPr>
            <a:endParaRPr lang="en-US" sz="3000" b="1" dirty="0"/>
          </a:p>
        </p:txBody>
      </p:sp>
      <p:pic>
        <p:nvPicPr>
          <p:cNvPr id="5" name="TributeImage" descr="Dorothy &quot;Dot&quot; Denton Youngblood">
            <a:extLst>
              <a:ext uri="{FF2B5EF4-FFF2-40B4-BE49-F238E27FC236}">
                <a16:creationId xmlns:a16="http://schemas.microsoft.com/office/drawing/2014/main" id="{AC05CE67-531D-70E0-1C49-8A69C11ED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58" y="778597"/>
            <a:ext cx="4810816" cy="53008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72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506" y="1516144"/>
            <a:ext cx="6191545" cy="2462743"/>
          </a:xfrm>
        </p:spPr>
        <p:txBody>
          <a:bodyPr>
            <a:normAutofit/>
          </a:bodyPr>
          <a:lstStyle/>
          <a:p>
            <a:br>
              <a:rPr lang="en-US" sz="800" b="1" dirty="0"/>
            </a:br>
            <a:br>
              <a:rPr lang="en-US" sz="800" b="1" dirty="0"/>
            </a:br>
            <a:br>
              <a:rPr lang="en-US" sz="800" b="1" dirty="0"/>
            </a:br>
            <a:br>
              <a:rPr lang="en-US" sz="800" b="1" dirty="0"/>
            </a:br>
            <a:br>
              <a:rPr lang="en-US" sz="800" b="1" dirty="0"/>
            </a:br>
            <a:r>
              <a:rPr lang="en-US" sz="6000" b="1" dirty="0"/>
              <a:t>Memorial Candle</a:t>
            </a:r>
            <a:br>
              <a:rPr lang="en-US" sz="6000" dirty="0"/>
            </a:br>
            <a:r>
              <a:rPr lang="en-US" sz="1800" dirty="0"/>
              <a:t>“</a:t>
            </a: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2353" y="3585883"/>
            <a:ext cx="6406697" cy="175597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endParaRPr lang="en-US" sz="800" b="1" dirty="0">
              <a:latin typeface="Footlight MT Light" panose="0204060206030A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Footlight MT Light" panose="0204060206030A020304" pitchFamily="18" charset="0"/>
              </a:rPr>
              <a:t>“Remember Me….Celebrate My Life”</a:t>
            </a:r>
          </a:p>
          <a:p>
            <a:pPr>
              <a:spcAft>
                <a:spcPts val="600"/>
              </a:spcAft>
            </a:pPr>
            <a:endParaRPr lang="en-US" sz="800" b="1" dirty="0">
              <a:latin typeface="Footlight MT Light" panose="0204060206030A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Footlight MT Light" panose="0204060206030A020304" pitchFamily="18" charset="0"/>
              </a:rPr>
              <a:t>Robin Dudley, Chaplain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E6209B-DB5B-0E4C-56C6-F07FDA91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814" y="2063900"/>
            <a:ext cx="2695116" cy="273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7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Special Music</a:t>
            </a:r>
            <a:br>
              <a:rPr lang="en-US" dirty="0"/>
            </a:br>
            <a:r>
              <a:rPr lang="en-US" sz="4400" dirty="0"/>
              <a:t>“His eye is on the sparrow”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74776"/>
            <a:ext cx="9070848" cy="764487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/>
              <a:t>Cathy </a:t>
            </a:r>
            <a:r>
              <a:rPr lang="en-US" sz="2800" b="1" dirty="0" err="1"/>
              <a:t>Limmer</a:t>
            </a:r>
            <a:r>
              <a:rPr lang="en-US" sz="2800" b="1" dirty="0"/>
              <a:t>, Soloist</a:t>
            </a:r>
          </a:p>
          <a:p>
            <a:r>
              <a:rPr lang="en-US" sz="2800" b="1" dirty="0"/>
              <a:t>Music Chairman</a:t>
            </a:r>
          </a:p>
        </p:txBody>
      </p:sp>
    </p:spTree>
    <p:extLst>
      <p:ext uri="{BB962C8B-B14F-4D97-AF65-F5344CB8AC3E}">
        <p14:creationId xmlns:p14="http://schemas.microsoft.com/office/powerpoint/2010/main" val="494539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 Remembrance</a:t>
            </a:r>
            <a:br>
              <a:rPr lang="en-US" b="1" dirty="0"/>
            </a:br>
            <a:r>
              <a:rPr lang="en-US" sz="4000" b="1" dirty="0"/>
              <a:t>Omega Chapter</a:t>
            </a:r>
            <a:br>
              <a:rPr lang="en-US" sz="4000" b="1" dirty="0"/>
            </a:br>
            <a:r>
              <a:rPr lang="en-US" sz="4000" b="1" dirty="0"/>
              <a:t>2022-2024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38918"/>
            <a:ext cx="9070848" cy="80034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endParaRPr lang="en-US" sz="800" b="1" dirty="0">
              <a:latin typeface="Footlight MT Light" panose="0204060206030A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4000" b="1" dirty="0">
                <a:latin typeface="Constantia" panose="02030602050306030303" pitchFamily="18" charset="0"/>
              </a:rPr>
              <a:t>Georgia District Chairman</a:t>
            </a:r>
            <a:endParaRPr lang="en-US" sz="40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53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19" y="1272800"/>
            <a:ext cx="9335207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Albany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Lori </a:t>
            </a:r>
            <a:r>
              <a:rPr lang="en-US" sz="6000" b="1" dirty="0" err="1">
                <a:solidFill>
                  <a:schemeClr val="tx1"/>
                </a:solidFill>
              </a:rPr>
              <a:t>Carnine</a:t>
            </a:r>
            <a:endParaRPr lang="en-US" sz="60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B1A1A-0848-680D-83DF-D7AD3478B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D6FAE-0CD6-4217-9558-B0E99950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246909"/>
            <a:ext cx="4419600" cy="38862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Albany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2551C-790C-463A-BBD0-6C860246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 Bush – Alpha Rho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Willette Ensley – Alpha Rho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Serena Murphy – Alpha Rho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Martha Hill – Beta Rho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Allawee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Gaggstatter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Beta Rho</a:t>
            </a: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Dorothy Mayo- Beta Rho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Janet Forrester – Fidelis Alpha</a:t>
            </a:r>
          </a:p>
          <a:p>
            <a:pPr marL="0" indent="0">
              <a:buNone/>
            </a:pP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71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19" y="1272800"/>
            <a:ext cx="9355989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Athens District</a:t>
            </a:r>
            <a:br>
              <a:rPr lang="en-US" sz="68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6000" b="1" dirty="0" err="1">
                <a:solidFill>
                  <a:schemeClr val="tx1"/>
                </a:solidFill>
              </a:rPr>
              <a:t>DonnA</a:t>
            </a:r>
            <a:r>
              <a:rPr lang="en-US" sz="6000" b="1" dirty="0">
                <a:solidFill>
                  <a:schemeClr val="tx1"/>
                </a:solidFill>
              </a:rPr>
              <a:t> Smith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91F39-2376-6529-1540-2895FB36B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9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8F0D9-3C43-057F-8959-564143F18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AD90-E6ED-C9E1-6055-8FD44C72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205346"/>
            <a:ext cx="4419600" cy="3844636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Athens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B1E35-C930-08F6-ABD7-55731A419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Naomi Cockerham – Beta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Ramona Nichols – Beta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Debbie Nicholson – Beta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Vida Rogers – Beta Eta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 Poole – Gamma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Birdie Craft – Fidelis Nu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Edell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Raburn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Fidelis Nu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Ruth Parten – Fidelis Xi</a:t>
            </a: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6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19" y="1272800"/>
            <a:ext cx="9314425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" b="1" dirty="0">
                <a:solidFill>
                  <a:schemeClr val="tx1"/>
                </a:solidFill>
              </a:rPr>
              <a:t>    </a:t>
            </a: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Atlanta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Erin Neal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917D3-C30E-7E5E-457B-9FF15C126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43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05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DFC22-98F1-29B3-1D69-B188CE31C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6D13-6DC2-1878-AE95-D2F03DA7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454727"/>
            <a:ext cx="4419600" cy="3574474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Atlanta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8695E-6853-8FFB-AA53-B43ACEF87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415636"/>
            <a:ext cx="6394168" cy="60890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400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4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4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Kathy Lobe – Alpha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Melinda Thompson – Gamma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Jeanette Williford – Gamma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Lynne Beth Caldwell –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 </a:t>
            </a:r>
            <a:r>
              <a:rPr lang="en-US" sz="8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Deiters</a:t>
            </a: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Renee Gaither – Phi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Frances Lunsford – Chi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Walker – Chi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Gayle </a:t>
            </a:r>
            <a:r>
              <a:rPr lang="en-US" sz="8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Harvil</a:t>
            </a: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Alpha Tau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Mary Walker – Alpha Tau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Helen </a:t>
            </a:r>
            <a:r>
              <a:rPr lang="en-US" sz="8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Lenkerd</a:t>
            </a: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Beta Gamma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 Mosley – Beta Gamma</a:t>
            </a:r>
            <a:endParaRPr lang="en-US" sz="8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4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64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9293644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Augusta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Angela Hobby</a:t>
            </a:r>
            <a:endParaRPr lang="en-US" sz="68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A5D1A-0C75-DB65-C448-DD285FB4A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754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02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09DB5-3DD1-F08A-0B8D-4BF1CB471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3300E-61AA-9304-F051-4550B17B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101435"/>
            <a:ext cx="4419600" cy="4052455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Augusta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AEA00-0782-4614-92FB-15E5E31BC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Lois Akins – Omicron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Mary Yeomans – Omicron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Barbara Jean Petty – Alpha Epsilon</a:t>
            </a:r>
          </a:p>
          <a:p>
            <a:pPr marL="0" indent="0"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586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473" y="1272800"/>
            <a:ext cx="9414163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dirty="0">
                <a:solidFill>
                  <a:schemeClr val="tx1"/>
                </a:solidFill>
              </a:rPr>
              <a:t> </a:t>
            </a: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600" b="1" dirty="0">
                <a:solidFill>
                  <a:schemeClr val="tx1"/>
                </a:solidFill>
              </a:rPr>
              <a:t>Columbus District</a:t>
            </a:r>
            <a:br>
              <a:rPr lang="en-US" sz="6600" b="1" dirty="0">
                <a:solidFill>
                  <a:schemeClr val="tx1"/>
                </a:solidFill>
              </a:rPr>
            </a:b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Pat Smith</a:t>
            </a:r>
            <a:endParaRPr lang="en-US" sz="68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D43892-F6AC-1513-A5D7-0831907D8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89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935C70-FFD8-CFF2-D283-48EC927A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8C97C-B247-E63D-30F9-B47499F5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537855"/>
            <a:ext cx="4572000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Columbus District 2022-2024</a:t>
            </a:r>
            <a:br>
              <a:rPr lang="en-US" sz="4400" b="1" dirty="0"/>
            </a:br>
            <a:r>
              <a:rPr lang="en-US" sz="4400" b="1" dirty="0"/>
              <a:t> 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7B837-0B33-94CD-A8BB-9D17801B6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Samie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Lott – Beta Theta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Cynthia Estes – Beta Iota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Ellen Partridge – Beta Iota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Murbes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Shepherd – Beta Iota</a:t>
            </a:r>
          </a:p>
        </p:txBody>
      </p:sp>
    </p:spTree>
    <p:extLst>
      <p:ext uri="{BB962C8B-B14F-4D97-AF65-F5344CB8AC3E}">
        <p14:creationId xmlns:p14="http://schemas.microsoft.com/office/powerpoint/2010/main" val="725331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19" y="1272800"/>
            <a:ext cx="9355989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Dalton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Shannon Cole</a:t>
            </a:r>
            <a:endParaRPr lang="en-US" sz="68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DE2D9-1E29-226A-DB72-79AC7A68A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925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67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D37E50-B179-11E4-D39C-D531A7FE9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05DC-10FE-D3A0-A22A-56CB08560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537855"/>
            <a:ext cx="4572000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Dalton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F83D3-682B-84F8-0145-D7D5380F2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Millicent Smith – Kappa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Lou Warren – Kappa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Audrey Brown – Alpha Delta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 State President 1988-1990</a:t>
            </a:r>
            <a:endParaRPr lang="en-US" sz="2400" i="1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Phyllis Purdy – Alpha Lambda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Mary Beth Smith – Gamma Beta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05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9459898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Decatur District</a:t>
            </a:r>
            <a:br>
              <a:rPr lang="en-US" sz="68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Melissa Kinard</a:t>
            </a:r>
            <a:br>
              <a:rPr lang="en-US" sz="6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Penny </a:t>
            </a:r>
            <a:r>
              <a:rPr lang="en-US" sz="6000" b="1" dirty="0" err="1">
                <a:solidFill>
                  <a:schemeClr val="tx1"/>
                </a:solidFill>
              </a:rPr>
              <a:t>clavijo</a:t>
            </a:r>
            <a:endParaRPr lang="en-US" sz="60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4F505-F8DD-5D27-8813-304D85CC8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881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07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169E4-0DBE-F1FE-54F1-206BAE436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95BF-83AE-6493-B400-CE33F6EF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537855"/>
            <a:ext cx="4572000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Decatur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A947F-A63B-4591-7D4F-8BD23F214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Deborah Upchurch – Beta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Elizabeth Hendricks – Alpha Eta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Cenci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Suber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Alpha Eta</a:t>
            </a: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62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948068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Golden Isles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32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Jewel Hendrix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2E0B33-834C-D935-B482-057911A21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27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09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515AB-8D18-B532-686C-1DA71D7B0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2C56-7632-F936-7A0B-19186D83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64" y="1537855"/>
            <a:ext cx="4883727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200" b="1" dirty="0"/>
              <a:t>Golden Isles District </a:t>
            </a:r>
            <a:r>
              <a:rPr lang="en-US" sz="4400" b="1" dirty="0"/>
              <a:t>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F9753-6BC2-B31E-43E5-3453CDE4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109855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Linda Reddick – Alpha Beta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orothy Youngblood – Alpha Beta</a:t>
            </a:r>
            <a:endParaRPr lang="en-US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Melba Priestley – Alpha Gamma</a:t>
            </a:r>
            <a:endParaRPr lang="en-US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 State President 1984-1986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 International President 1995-1997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900" i="1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Florene Hendrix – Alpha Gamma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(Honorary Member)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Lanna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Denison – Beta Xi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44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9459898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br>
              <a:rPr lang="en-US" sz="8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Heart of Georgia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Barbara Long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91F1BE-F1D6-39AD-DF7A-92996E159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34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827DA8-0AF2-C4FF-7613-02CB13E76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996D-A6A5-CA85-3DE4-58ACD7EB0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64" y="1537855"/>
            <a:ext cx="4883727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200" b="1" dirty="0"/>
              <a:t>Heart of Georgia District </a:t>
            </a:r>
            <a:br>
              <a:rPr lang="en-US" sz="4200" b="1" dirty="0"/>
            </a:br>
            <a:r>
              <a:rPr lang="en-US" sz="4400" b="1" dirty="0"/>
              <a:t>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2998D-0996-EB11-1B77-34B8736D1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109855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Heart of Georgia had no Members join the Omega Chapter in the 2022-2024 Biennium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71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948068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900" b="1" dirty="0">
                <a:solidFill>
                  <a:schemeClr val="tx1"/>
                </a:solidFill>
              </a:rPr>
            </a:br>
            <a:br>
              <a:rPr lang="en-US" sz="900" b="1" dirty="0">
                <a:solidFill>
                  <a:schemeClr val="tx1"/>
                </a:solidFill>
              </a:rPr>
            </a:br>
            <a:br>
              <a:rPr lang="en-US" sz="900" b="1" dirty="0">
                <a:solidFill>
                  <a:schemeClr val="tx1"/>
                </a:solidFill>
              </a:rPr>
            </a:br>
            <a:br>
              <a:rPr lang="en-US" sz="900" b="1" dirty="0">
                <a:solidFill>
                  <a:schemeClr val="tx1"/>
                </a:solidFill>
              </a:rPr>
            </a:br>
            <a:br>
              <a:rPr lang="en-US" sz="900" b="1" dirty="0">
                <a:solidFill>
                  <a:schemeClr val="tx1"/>
                </a:solidFill>
              </a:rPr>
            </a:br>
            <a:br>
              <a:rPr lang="en-US" sz="900" b="1" dirty="0">
                <a:solidFill>
                  <a:schemeClr val="tx1"/>
                </a:solidFill>
              </a:rPr>
            </a:br>
            <a:r>
              <a:rPr lang="en-US" sz="6800" b="1" dirty="0">
                <a:solidFill>
                  <a:schemeClr val="tx1"/>
                </a:solidFill>
              </a:rPr>
              <a:t>Marietta District</a:t>
            </a:r>
            <a:br>
              <a:rPr lang="en-US" sz="6800" b="1" dirty="0">
                <a:solidFill>
                  <a:schemeClr val="tx1"/>
                </a:solidFill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6000" b="1" dirty="0" err="1">
                <a:solidFill>
                  <a:schemeClr val="tx1"/>
                </a:solidFill>
              </a:rPr>
              <a:t>SHeilA</a:t>
            </a:r>
            <a:r>
              <a:rPr lang="en-US" sz="6000" b="1" dirty="0">
                <a:solidFill>
                  <a:schemeClr val="tx1"/>
                </a:solidFill>
              </a:rPr>
              <a:t> </a:t>
            </a:r>
            <a:r>
              <a:rPr lang="en-US" sz="6000" b="1" dirty="0" err="1">
                <a:solidFill>
                  <a:schemeClr val="tx1"/>
                </a:solidFill>
              </a:rPr>
              <a:t>mILLER</a:t>
            </a:r>
            <a:endParaRPr lang="en-US" sz="60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C600C-B5B7-0DEC-E7A5-77558A992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272" y="372685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78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30B64C-800E-97E1-6865-6EB2B898E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9F59-1461-0708-2C31-8A4E9C0A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64" y="1537855"/>
            <a:ext cx="4883727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200" b="1" dirty="0"/>
              <a:t>Marietta District </a:t>
            </a:r>
            <a:br>
              <a:rPr lang="en-US" sz="4200" b="1" dirty="0"/>
            </a:br>
            <a:r>
              <a:rPr lang="en-US" sz="4400" b="1" dirty="0"/>
              <a:t>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BD99F-3F02-F70B-EEE5-F5BFA99D6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109855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 Kidd – Alpha </a:t>
            </a:r>
            <a:r>
              <a:rPr lang="en-US" sz="35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Alpha</a:t>
            </a: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Patricia Tillman – Alpha Pi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Ruthann </a:t>
            </a:r>
            <a:r>
              <a:rPr lang="en-US" sz="35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Butscher</a:t>
            </a: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Alpha Sigma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Frances Giles – Alpha Sigma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3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andra DeRose – Fidelis Lambda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801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8A9-93C7-4B56-B4DD-7D59AB7E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2205318"/>
            <a:ext cx="9583774" cy="33798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dirty="0">
                <a:solidFill>
                  <a:schemeClr val="tx1"/>
                </a:solidFill>
              </a:rPr>
              <a:t>Sustaining Members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24441-03EC-0C96-ACB3-C39FB13A9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12" y="556652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0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878D63-DE84-27FE-2916-ED4E29D53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4808E-388F-32E2-F684-0FD05CCD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64" y="1537855"/>
            <a:ext cx="4883727" cy="3408218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200" b="1" dirty="0"/>
              <a:t>Sustaining Members </a:t>
            </a:r>
            <a:br>
              <a:rPr lang="en-US" sz="4200" b="1" dirty="0"/>
            </a:br>
            <a:r>
              <a:rPr lang="en-US" sz="4400" b="1" dirty="0"/>
              <a:t>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EFFBF-C1DE-5E1F-7F1D-705BCE85A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109855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Georgia had no Sustaining Members join the Omega Chapter in the 2022-2024 Biennium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275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A2B854-CE12-FED6-FF5B-87840BD9A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8B2D-A4BC-B821-0DF6-D62597725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291" y="1205346"/>
            <a:ext cx="4419600" cy="3844636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Athens District 2022-2024 </a:t>
            </a:r>
            <a:br>
              <a:rPr lang="en-US" sz="4400" b="1" dirty="0"/>
            </a:br>
            <a:r>
              <a:rPr lang="en-US" sz="4400" b="1" dirty="0"/>
              <a:t>Members of the Omega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566B4-4798-B830-3628-5879F2A83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581891"/>
            <a:ext cx="6394168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Alpha Delta Kappa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</a:t>
            </a:r>
            <a:endParaRPr lang="en-US" sz="4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Glenn Kesler </a:t>
            </a:r>
          </a:p>
          <a:p>
            <a:pPr marL="0" indent="0">
              <a:buNone/>
            </a:pP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829C3E-B9C6-0BF2-EB61-D49FCBB4F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605" y="561109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27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032502"/>
          </a:xfrm>
        </p:spPr>
        <p:txBody>
          <a:bodyPr/>
          <a:lstStyle/>
          <a:p>
            <a:r>
              <a:rPr lang="en-US" b="1" dirty="0"/>
              <a:t>Special Music</a:t>
            </a:r>
            <a:br>
              <a:rPr lang="en-US" dirty="0"/>
            </a:br>
            <a:br>
              <a:rPr lang="en-US" sz="800" dirty="0"/>
            </a:br>
            <a:r>
              <a:rPr lang="en-US" sz="4400" dirty="0"/>
              <a:t>“A Prayer for every day”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500282"/>
            <a:ext cx="9070848" cy="968188"/>
          </a:xfrm>
        </p:spPr>
        <p:txBody>
          <a:bodyPr>
            <a:normAutofit fontScale="77500" lnSpcReduction="20000"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Kathy Lemmer, Georgia - Music Chairman</a:t>
            </a:r>
          </a:p>
          <a:p>
            <a:r>
              <a:rPr lang="en-US" sz="2800" b="1" dirty="0">
                <a:latin typeface="Book Antiqua" panose="02040602050305030304" pitchFamily="18" charset="0"/>
              </a:rPr>
              <a:t>Jeannie Butler – Pianist</a:t>
            </a:r>
          </a:p>
          <a:p>
            <a:r>
              <a:rPr lang="en-US" sz="2800" b="1" dirty="0">
                <a:latin typeface="Book Antiqua" panose="02040602050305030304" pitchFamily="18" charset="0"/>
              </a:rPr>
              <a:t>Georgia Alpha Delta Kappa Choir</a:t>
            </a:r>
          </a:p>
        </p:txBody>
      </p:sp>
    </p:spTree>
    <p:extLst>
      <p:ext uri="{BB962C8B-B14F-4D97-AF65-F5344CB8AC3E}">
        <p14:creationId xmlns:p14="http://schemas.microsoft.com/office/powerpoint/2010/main" val="604768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Benediction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4453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Recessional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b="1" dirty="0">
                <a:latin typeface="Georgia" panose="02040502050405020303" pitchFamily="18" charset="0"/>
              </a:rPr>
              <a:t>Please Stand and Follow Sergeant-at-Arms Directions</a:t>
            </a:r>
          </a:p>
        </p:txBody>
      </p:sp>
    </p:spTree>
    <p:extLst>
      <p:ext uri="{BB962C8B-B14F-4D97-AF65-F5344CB8AC3E}">
        <p14:creationId xmlns:p14="http://schemas.microsoft.com/office/powerpoint/2010/main" val="1557754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6796-65D5-4EFD-8F8B-22E7DEDCE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Butterfly release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E73E2-49F3-4AE2-8949-C93653E87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86DA0-52F2-A2F1-35BF-532D43A22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26" y="3429000"/>
            <a:ext cx="2025985" cy="1195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01DAD-564F-0A7E-A16B-8B72EA8DC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26" y="3346245"/>
            <a:ext cx="2025985" cy="119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62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790</Words>
  <Application>Microsoft Office PowerPoint</Application>
  <PresentationFormat>Widescreen</PresentationFormat>
  <Paragraphs>226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Baskerville Old Face</vt:lpstr>
      <vt:lpstr>Book Antiqua</vt:lpstr>
      <vt:lpstr>Bradley Hand ITC</vt:lpstr>
      <vt:lpstr>Britannic Bold</vt:lpstr>
      <vt:lpstr>Calibri</vt:lpstr>
      <vt:lpstr>Cambria Math</vt:lpstr>
      <vt:lpstr>Constantia</vt:lpstr>
      <vt:lpstr>Footlight MT Light</vt:lpstr>
      <vt:lpstr>Garamond</vt:lpstr>
      <vt:lpstr>Georgia</vt:lpstr>
      <vt:lpstr>Lucida Handwriting</vt:lpstr>
      <vt:lpstr>Script MT Bold</vt:lpstr>
      <vt:lpstr>Savon</vt:lpstr>
      <vt:lpstr>Memorial Service ”Forever in our hearts” </vt:lpstr>
      <vt:lpstr>processional  ”Surely the presence of the lord is in this place”</vt:lpstr>
      <vt:lpstr>Opening thoughts</vt:lpstr>
      <vt:lpstr>Special Music “Coming Home”</vt:lpstr>
      <vt:lpstr>PowerPoint Presentation</vt:lpstr>
      <vt:lpstr>PowerPoint Presentation</vt:lpstr>
      <vt:lpstr>PowerPoint Presentation</vt:lpstr>
      <vt:lpstr>PowerPoint Presentation</vt:lpstr>
      <vt:lpstr>     Memorial Candle “</vt:lpstr>
      <vt:lpstr>Special Music “His eye is on the sparrow”</vt:lpstr>
      <vt:lpstr> Remembrance Omega Chapter 2022-2024</vt:lpstr>
      <vt:lpstr>    Albany District   Lori Carnine</vt:lpstr>
      <vt:lpstr>Albany District 2022-2024  Members of the Omega Chapter</vt:lpstr>
      <vt:lpstr>      Athens District   DonnA Smith</vt:lpstr>
      <vt:lpstr>Athens District 2022-2024  Members of the Omega Chapter</vt:lpstr>
      <vt:lpstr>        Atlanta District  Erin Neal</vt:lpstr>
      <vt:lpstr>Atlanta District 2022-2024  Members of the Omega Chapter</vt:lpstr>
      <vt:lpstr>     Augusta District  Angela Hobby</vt:lpstr>
      <vt:lpstr>Augusta District 2022-2024  Members of the Omega Chapter</vt:lpstr>
      <vt:lpstr>  Columbus District  Pat Smith</vt:lpstr>
      <vt:lpstr>Columbus District 2022-2024  Members of the Omega Chapter</vt:lpstr>
      <vt:lpstr>     Dalton District  Shannon Cole</vt:lpstr>
      <vt:lpstr>Dalton District 2022-2024  Members of the Omega Chapter</vt:lpstr>
      <vt:lpstr>     Decatur District Melissa Kinard Penny clavijo</vt:lpstr>
      <vt:lpstr>Decatur District 2022-2024  Members of the Omega Chapter</vt:lpstr>
      <vt:lpstr>          Golden Isles District  Jewel Hendrix</vt:lpstr>
      <vt:lpstr>Golden Isles District 2022-2024  Members of the Omega Chapter</vt:lpstr>
      <vt:lpstr>          Heart of Georgia District  Barbara Long</vt:lpstr>
      <vt:lpstr>Heart of Georgia District  2022-2024  Members of the Omega Chapter</vt:lpstr>
      <vt:lpstr>      Marietta District   SHeilA mILLER</vt:lpstr>
      <vt:lpstr>Marietta District  2022-2024  Members of the Omega Chapter</vt:lpstr>
      <vt:lpstr>Sustaining Members</vt:lpstr>
      <vt:lpstr>Sustaining Members  2022-2024  Members of the Omega Chapter</vt:lpstr>
      <vt:lpstr>Athens District 2022-2024  Members of the Omega Chapter</vt:lpstr>
      <vt:lpstr>Special Music  “A Prayer for every day”</vt:lpstr>
      <vt:lpstr>Benediction</vt:lpstr>
      <vt:lpstr>Recessional</vt:lpstr>
      <vt:lpstr>Butterfly release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Omega Service</dc:title>
  <dc:creator>Dawn Hudson</dc:creator>
  <cp:lastModifiedBy>Dawn Hudson</cp:lastModifiedBy>
  <cp:revision>65</cp:revision>
  <dcterms:created xsi:type="dcterms:W3CDTF">2022-02-26T13:42:41Z</dcterms:created>
  <dcterms:modified xsi:type="dcterms:W3CDTF">2024-07-22T19:56:24Z</dcterms:modified>
</cp:coreProperties>
</file>