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61" r:id="rId2"/>
    <p:sldId id="292" r:id="rId3"/>
    <p:sldId id="295" r:id="rId4"/>
    <p:sldId id="296" r:id="rId5"/>
    <p:sldId id="297" r:id="rId6"/>
    <p:sldId id="298" r:id="rId7"/>
    <p:sldId id="299" r:id="rId8"/>
    <p:sldId id="300" r:id="rId9"/>
    <p:sldId id="301" r:id="rId10"/>
    <p:sldId id="302" r:id="rId11"/>
    <p:sldId id="303" r:id="rId12"/>
    <p:sldId id="304" r:id="rId13"/>
    <p:sldId id="291" r:id="rId14"/>
    <p:sldId id="281" r:id="rId15"/>
    <p:sldId id="282" r:id="rId16"/>
    <p:sldId id="285" r:id="rId17"/>
    <p:sldId id="284" r:id="rId18"/>
    <p:sldId id="283" r:id="rId19"/>
    <p:sldId id="305" r:id="rId20"/>
    <p:sldId id="306" r:id="rId21"/>
    <p:sldId id="307" r:id="rId22"/>
    <p:sldId id="309" r:id="rId23"/>
    <p:sldId id="308" r:id="rId24"/>
    <p:sldId id="310" r:id="rId25"/>
    <p:sldId id="294" r:id="rId26"/>
  </p:sldIdLst>
  <p:sldSz cx="13433425" cy="7556500"/>
  <p:notesSz cx="10693400" cy="75565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71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5EA5"/>
    <a:srgbClr val="FDFC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216" y="82"/>
      </p:cViewPr>
      <p:guideLst>
        <p:guide orient="horz" pos="2880"/>
        <p:guide pos="271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33C6F8-E87B-40ED-93C3-29408A735406}" type="datetimeFigureOut">
              <a:rPr lang="en-US" smtClean="0"/>
              <a:t>5/2/2026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79750" y="944563"/>
            <a:ext cx="4533900" cy="25511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69975" y="3636963"/>
            <a:ext cx="8553450" cy="29749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7177088"/>
            <a:ext cx="4633913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057900" y="7177088"/>
            <a:ext cx="4632325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B935A5-CCBC-409B-9693-1E534EFB36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2625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07507" y="2342516"/>
            <a:ext cx="11418411" cy="6958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522" b="1" i="0">
                <a:solidFill>
                  <a:srgbClr val="000F5C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015014" y="4231643"/>
            <a:ext cx="9403398" cy="34791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61" b="0" i="0">
                <a:solidFill>
                  <a:srgbClr val="000F5C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859175" y="2054225"/>
            <a:ext cx="6951239" cy="695896"/>
          </a:xfrm>
        </p:spPr>
        <p:txBody>
          <a:bodyPr lIns="0" tIns="0" rIns="0" bIns="0"/>
          <a:lstStyle>
            <a:lvl1pPr>
              <a:defRPr sz="4522" b="1" i="0">
                <a:solidFill>
                  <a:srgbClr val="000F5C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194212" y="3311527"/>
            <a:ext cx="6722296" cy="347916"/>
          </a:xfrm>
        </p:spPr>
        <p:txBody>
          <a:bodyPr lIns="0" tIns="0" rIns="0" bIns="0"/>
          <a:lstStyle>
            <a:lvl1pPr>
              <a:defRPr sz="2261" b="0" i="0">
                <a:solidFill>
                  <a:srgbClr val="000F5C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859175" y="2054225"/>
            <a:ext cx="6951239" cy="695896"/>
          </a:xfrm>
        </p:spPr>
        <p:txBody>
          <a:bodyPr lIns="0" tIns="0" rIns="0" bIns="0"/>
          <a:lstStyle>
            <a:lvl1pPr>
              <a:defRPr sz="4522" b="1" i="0">
                <a:solidFill>
                  <a:srgbClr val="000F5C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71673" y="1737997"/>
            <a:ext cx="58435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918214" y="1737997"/>
            <a:ext cx="58435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859175" y="2054225"/>
            <a:ext cx="6951239" cy="695896"/>
          </a:xfrm>
        </p:spPr>
        <p:txBody>
          <a:bodyPr lIns="0" tIns="0" rIns="0" bIns="0"/>
          <a:lstStyle>
            <a:lvl1pPr>
              <a:defRPr sz="4522" b="1" i="0">
                <a:solidFill>
                  <a:srgbClr val="000F5C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13AC31F-52A9-C448-A1DF-63E7D0E17D56}"/>
              </a:ext>
            </a:extLst>
          </p:cNvPr>
          <p:cNvSpPr/>
          <p:nvPr userDrawn="1"/>
        </p:nvSpPr>
        <p:spPr>
          <a:xfrm>
            <a:off x="439036" y="419806"/>
            <a:ext cx="12593836" cy="6716889"/>
          </a:xfrm>
          <a:prstGeom prst="rect">
            <a:avLst/>
          </a:prstGeom>
          <a:gradFill flip="none" rotWithShape="1">
            <a:gsLst>
              <a:gs pos="0">
                <a:schemeClr val="accent5">
                  <a:alpha val="73000"/>
                </a:schemeClr>
              </a:gs>
              <a:gs pos="100000">
                <a:schemeClr val="accent5">
                  <a:lumMod val="50000"/>
                  <a:alpha val="83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9726" y="788522"/>
            <a:ext cx="12258000" cy="644351"/>
          </a:xfrm>
        </p:spPr>
        <p:txBody>
          <a:bodyPr>
            <a:noAutofit/>
          </a:bodyPr>
          <a:lstStyle>
            <a:lvl1pPr marL="251871" algn="l">
              <a:defRPr sz="4628" b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801586"/>
            <a:ext cx="10519902" cy="926931"/>
          </a:xfrm>
          <a:solidFill>
            <a:schemeClr val="tx1"/>
          </a:solidFill>
          <a:ln>
            <a:noFill/>
          </a:ln>
        </p:spPr>
        <p:txBody>
          <a:bodyPr anchor="ctr">
            <a:noAutofit/>
          </a:bodyPr>
          <a:lstStyle>
            <a:lvl1pPr marL="705240" indent="0" algn="l">
              <a:buNone/>
              <a:defRPr sz="3085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503743" indent="0" algn="ctr">
              <a:buNone/>
              <a:defRPr sz="2204"/>
            </a:lvl2pPr>
            <a:lvl3pPr marL="1007486" indent="0" algn="ctr">
              <a:buNone/>
              <a:defRPr sz="1983"/>
            </a:lvl3pPr>
            <a:lvl4pPr marL="1511229" indent="0" algn="ctr">
              <a:buNone/>
              <a:defRPr sz="1763"/>
            </a:lvl4pPr>
            <a:lvl5pPr marL="2014972" indent="0" algn="ctr">
              <a:buNone/>
              <a:defRPr sz="1763"/>
            </a:lvl5pPr>
            <a:lvl6pPr marL="2518715" indent="0" algn="ctr">
              <a:buNone/>
              <a:defRPr sz="1763"/>
            </a:lvl6pPr>
            <a:lvl7pPr marL="3022458" indent="0" algn="ctr">
              <a:buNone/>
              <a:defRPr sz="1763"/>
            </a:lvl7pPr>
            <a:lvl8pPr marL="3526201" indent="0" algn="ctr">
              <a:buNone/>
              <a:defRPr sz="1763"/>
            </a:lvl8pPr>
            <a:lvl9pPr marL="4029944" indent="0" algn="ctr">
              <a:buNone/>
              <a:defRPr sz="176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3471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No fade master tile slide dou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CBB01454-0EF0-ED43-8FC4-DDF0AE387F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726" y="422433"/>
            <a:ext cx="12329716" cy="137136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29EE19E-03B3-3244-A564-A13444E9B068}"/>
              </a:ext>
            </a:extLst>
          </p:cNvPr>
          <p:cNvSpPr/>
          <p:nvPr userDrawn="1"/>
        </p:nvSpPr>
        <p:spPr>
          <a:xfrm>
            <a:off x="559726" y="422433"/>
            <a:ext cx="12329716" cy="1371365"/>
          </a:xfrm>
          <a:prstGeom prst="rect">
            <a:avLst/>
          </a:prstGeom>
          <a:gradFill flip="none" rotWithShape="1">
            <a:gsLst>
              <a:gs pos="0">
                <a:schemeClr val="accent5">
                  <a:alpha val="73000"/>
                </a:schemeClr>
              </a:gs>
              <a:gs pos="100000">
                <a:schemeClr val="accent5">
                  <a:lumMod val="50000"/>
                  <a:alpha val="83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84D7908-4F41-DB49-A512-6EC3A76D51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726" y="2014650"/>
            <a:ext cx="12329716" cy="523357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7F8FC67-3458-454E-BB5F-7817F383506A}"/>
              </a:ext>
            </a:extLst>
          </p:cNvPr>
          <p:cNvSpPr/>
          <p:nvPr userDrawn="1"/>
        </p:nvSpPr>
        <p:spPr>
          <a:xfrm>
            <a:off x="559726" y="2014650"/>
            <a:ext cx="12329716" cy="5233576"/>
          </a:xfrm>
          <a:prstGeom prst="rect">
            <a:avLst/>
          </a:prstGeom>
          <a:gradFill flip="none" rotWithShape="1">
            <a:gsLst>
              <a:gs pos="0">
                <a:schemeClr val="accent5">
                  <a:alpha val="73000"/>
                </a:schemeClr>
              </a:gs>
              <a:gs pos="100000">
                <a:schemeClr val="accent5">
                  <a:lumMod val="50000"/>
                  <a:alpha val="83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itle 1"/>
          <p:cNvSpPr>
            <a:spLocks noGrp="1"/>
          </p:cNvSpPr>
          <p:nvPr>
            <p:ph type="ctrTitle"/>
          </p:nvPr>
        </p:nvSpPr>
        <p:spPr>
          <a:xfrm>
            <a:off x="559726" y="785941"/>
            <a:ext cx="12258000" cy="644351"/>
          </a:xfrm>
        </p:spPr>
        <p:txBody>
          <a:bodyPr>
            <a:noAutofit/>
          </a:bodyPr>
          <a:lstStyle>
            <a:lvl1pPr marL="0" algn="ctr">
              <a:defRPr sz="6390" b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1182945" y="2219405"/>
            <a:ext cx="5197097" cy="5028822"/>
          </a:xfrm>
        </p:spPr>
        <p:txBody>
          <a:bodyPr spcCol="182880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32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503743" indent="0">
              <a:lnSpc>
                <a:spcPct val="100000"/>
              </a:lnSpc>
              <a:buFontTx/>
              <a:buNone/>
              <a:defRPr sz="1432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2pPr>
            <a:lvl3pPr marL="1007486" indent="0">
              <a:lnSpc>
                <a:spcPct val="100000"/>
              </a:lnSpc>
              <a:buFontTx/>
              <a:buNone/>
              <a:defRPr sz="1432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3pPr>
            <a:lvl4pPr marL="1511229" indent="0">
              <a:lnSpc>
                <a:spcPct val="100000"/>
              </a:lnSpc>
              <a:buFontTx/>
              <a:buNone/>
              <a:defRPr sz="1763" b="1">
                <a:solidFill>
                  <a:srgbClr val="FFFFFF"/>
                </a:solidFill>
                <a:latin typeface="Cantarell" panose="02000603000000000000" pitchFamily="2" charset="0"/>
              </a:defRPr>
            </a:lvl4pPr>
            <a:lvl5pPr marL="2014972" indent="0">
              <a:lnSpc>
                <a:spcPct val="100000"/>
              </a:lnSpc>
              <a:buFontTx/>
              <a:buNone/>
              <a:defRPr sz="1763" b="1">
                <a:solidFill>
                  <a:srgbClr val="FFFFFF"/>
                </a:solidFill>
                <a:latin typeface="Cantarell" panose="02000603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4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6939769" y="2219405"/>
            <a:ext cx="5370862" cy="5028822"/>
          </a:xfrm>
        </p:spPr>
        <p:txBody>
          <a:bodyPr spcCol="182880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32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503743" indent="0">
              <a:lnSpc>
                <a:spcPct val="100000"/>
              </a:lnSpc>
              <a:buFontTx/>
              <a:buNone/>
              <a:defRPr sz="1432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2pPr>
            <a:lvl3pPr marL="1007486" indent="0">
              <a:lnSpc>
                <a:spcPct val="100000"/>
              </a:lnSpc>
              <a:buFontTx/>
              <a:buNone/>
              <a:defRPr sz="1432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3pPr>
            <a:lvl4pPr marL="1511229" indent="0">
              <a:lnSpc>
                <a:spcPct val="100000"/>
              </a:lnSpc>
              <a:buFontTx/>
              <a:buNone/>
              <a:defRPr sz="1763" b="1">
                <a:solidFill>
                  <a:srgbClr val="FFFFFF"/>
                </a:solidFill>
                <a:latin typeface="Cantarell" panose="02000603000000000000" pitchFamily="2" charset="0"/>
              </a:defRPr>
            </a:lvl4pPr>
            <a:lvl5pPr marL="2014972" indent="0">
              <a:lnSpc>
                <a:spcPct val="100000"/>
              </a:lnSpc>
              <a:buFontTx/>
              <a:buNone/>
              <a:defRPr sz="1763" b="1">
                <a:solidFill>
                  <a:srgbClr val="FFFFFF"/>
                </a:solidFill>
                <a:latin typeface="Cantarell" panose="02000603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159743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C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859175" y="2054225"/>
            <a:ext cx="6951239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000F5C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194212" y="3311527"/>
            <a:ext cx="672229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000F5C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567365" y="7027548"/>
            <a:ext cx="429869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71671" y="7027548"/>
            <a:ext cx="308968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672066" y="7027548"/>
            <a:ext cx="308968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7" r:id="rId6"/>
    <p:sldLayoutId id="2147483668" r:id="rId7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574335">
        <a:defRPr>
          <a:latin typeface="+mn-lt"/>
          <a:ea typeface="+mn-ea"/>
          <a:cs typeface="+mn-cs"/>
        </a:defRPr>
      </a:lvl2pPr>
      <a:lvl3pPr marL="1148669">
        <a:defRPr>
          <a:latin typeface="+mn-lt"/>
          <a:ea typeface="+mn-ea"/>
          <a:cs typeface="+mn-cs"/>
        </a:defRPr>
      </a:lvl3pPr>
      <a:lvl4pPr marL="1723004">
        <a:defRPr>
          <a:latin typeface="+mn-lt"/>
          <a:ea typeface="+mn-ea"/>
          <a:cs typeface="+mn-cs"/>
        </a:defRPr>
      </a:lvl4pPr>
      <a:lvl5pPr marL="2297339">
        <a:defRPr>
          <a:latin typeface="+mn-lt"/>
          <a:ea typeface="+mn-ea"/>
          <a:cs typeface="+mn-cs"/>
        </a:defRPr>
      </a:lvl5pPr>
      <a:lvl6pPr marL="2871673">
        <a:defRPr>
          <a:latin typeface="+mn-lt"/>
          <a:ea typeface="+mn-ea"/>
          <a:cs typeface="+mn-cs"/>
        </a:defRPr>
      </a:lvl6pPr>
      <a:lvl7pPr marL="3446008">
        <a:defRPr>
          <a:latin typeface="+mn-lt"/>
          <a:ea typeface="+mn-ea"/>
          <a:cs typeface="+mn-cs"/>
        </a:defRPr>
      </a:lvl7pPr>
      <a:lvl8pPr marL="4020342">
        <a:defRPr>
          <a:latin typeface="+mn-lt"/>
          <a:ea typeface="+mn-ea"/>
          <a:cs typeface="+mn-cs"/>
        </a:defRPr>
      </a:lvl8pPr>
      <a:lvl9pPr marL="4594677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574335">
        <a:defRPr>
          <a:latin typeface="+mn-lt"/>
          <a:ea typeface="+mn-ea"/>
          <a:cs typeface="+mn-cs"/>
        </a:defRPr>
      </a:lvl2pPr>
      <a:lvl3pPr marL="1148669">
        <a:defRPr>
          <a:latin typeface="+mn-lt"/>
          <a:ea typeface="+mn-ea"/>
          <a:cs typeface="+mn-cs"/>
        </a:defRPr>
      </a:lvl3pPr>
      <a:lvl4pPr marL="1723004">
        <a:defRPr>
          <a:latin typeface="+mn-lt"/>
          <a:ea typeface="+mn-ea"/>
          <a:cs typeface="+mn-cs"/>
        </a:defRPr>
      </a:lvl4pPr>
      <a:lvl5pPr marL="2297339">
        <a:defRPr>
          <a:latin typeface="+mn-lt"/>
          <a:ea typeface="+mn-ea"/>
          <a:cs typeface="+mn-cs"/>
        </a:defRPr>
      </a:lvl5pPr>
      <a:lvl6pPr marL="2871673">
        <a:defRPr>
          <a:latin typeface="+mn-lt"/>
          <a:ea typeface="+mn-ea"/>
          <a:cs typeface="+mn-cs"/>
        </a:defRPr>
      </a:lvl6pPr>
      <a:lvl7pPr marL="3446008">
        <a:defRPr>
          <a:latin typeface="+mn-lt"/>
          <a:ea typeface="+mn-ea"/>
          <a:cs typeface="+mn-cs"/>
        </a:defRPr>
      </a:lvl7pPr>
      <a:lvl8pPr marL="4020342">
        <a:defRPr>
          <a:latin typeface="+mn-lt"/>
          <a:ea typeface="+mn-ea"/>
          <a:cs typeface="+mn-cs"/>
        </a:defRPr>
      </a:lvl8pPr>
      <a:lvl9pPr marL="4594677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3C00236B-A23D-C0D1-B313-CB0FB7C331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37" b="23603"/>
          <a:stretch>
            <a:fillRect/>
          </a:stretch>
        </p:blipFill>
        <p:spPr>
          <a:xfrm>
            <a:off x="0" y="-32857"/>
            <a:ext cx="13433425" cy="300481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836597" y="3113271"/>
            <a:ext cx="9760230" cy="1370327"/>
          </a:xfrm>
          <a:prstGeom prst="rect">
            <a:avLst/>
          </a:prstGeom>
        </p:spPr>
        <p:txBody>
          <a:bodyPr vert="horz" wrap="square" lIns="0" tIns="15954" rIns="0" bIns="0" rtlCol="0">
            <a:spAutoFit/>
          </a:bodyPr>
          <a:lstStyle/>
          <a:p>
            <a:pPr marL="15954">
              <a:spcBef>
                <a:spcPts val="126"/>
              </a:spcBef>
            </a:pPr>
            <a:r>
              <a:rPr lang="en-US" sz="8800" b="1" spc="239" dirty="0">
                <a:solidFill>
                  <a:srgbClr val="895EA5"/>
                </a:solidFill>
                <a:latin typeface="Great Vibes" pitchFamily="2" charset="0"/>
                <a:cs typeface="Calibri"/>
              </a:rPr>
              <a:t>Transitional Breakfast</a:t>
            </a:r>
            <a:endParaRPr sz="8800" dirty="0">
              <a:solidFill>
                <a:srgbClr val="895EA5"/>
              </a:solidFill>
              <a:latin typeface="Great Vibes" pitchFamily="2" charset="0"/>
              <a:cs typeface="Calibri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0AD0F6D-709C-1B1B-730F-D880EC734714}"/>
              </a:ext>
            </a:extLst>
          </p:cNvPr>
          <p:cNvSpPr txBox="1"/>
          <p:nvPr/>
        </p:nvSpPr>
        <p:spPr>
          <a:xfrm>
            <a:off x="544512" y="4495557"/>
            <a:ext cx="12573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spc="239" dirty="0">
                <a:solidFill>
                  <a:srgbClr val="895EA5"/>
                </a:solidFill>
                <a:latin typeface="Great Vibes" pitchFamily="2" charset="0"/>
                <a:cs typeface="Calibri"/>
              </a:rPr>
              <a:t>Sunday, May 3rd</a:t>
            </a:r>
          </a:p>
          <a:p>
            <a:pPr algn="ctr"/>
            <a:r>
              <a:rPr lang="en-US" sz="4800" b="1" spc="239" dirty="0">
                <a:solidFill>
                  <a:srgbClr val="895EA5"/>
                </a:solidFill>
                <a:latin typeface="Great Vibes" pitchFamily="2" charset="0"/>
                <a:cs typeface="Calibri"/>
              </a:rPr>
              <a:t>Georgia Alpha Delta Kappa</a:t>
            </a:r>
          </a:p>
          <a:p>
            <a:pPr algn="ctr"/>
            <a:r>
              <a:rPr lang="en-US" sz="4800" b="1" spc="239" dirty="0">
                <a:solidFill>
                  <a:srgbClr val="895EA5"/>
                </a:solidFill>
                <a:latin typeface="Great Vibes" pitchFamily="2" charset="0"/>
                <a:cs typeface="Calibri"/>
              </a:rPr>
              <a:t>President</a:t>
            </a:r>
          </a:p>
          <a:p>
            <a:pPr algn="ctr"/>
            <a:r>
              <a:rPr lang="en-US" sz="4800" b="1" spc="239" dirty="0">
                <a:solidFill>
                  <a:srgbClr val="895EA5"/>
                </a:solidFill>
                <a:latin typeface="Great Vibes" pitchFamily="2" charset="0"/>
                <a:cs typeface="Calibri"/>
              </a:rPr>
              <a:t>Pat Smith</a:t>
            </a:r>
            <a:endParaRPr lang="en-US" sz="6000" b="1" spc="239" dirty="0">
              <a:solidFill>
                <a:srgbClr val="895EA5"/>
              </a:solidFill>
              <a:latin typeface="Great Vibes" pitchFamily="2" charset="0"/>
              <a:cs typeface="Calibri"/>
            </a:endParaRP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83ED953-02F5-47E7-37C4-56B5AE708C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343342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79AADB-BADA-764C-A077-621405C91A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918DECE-3C04-BFEF-059A-65AFD58A3F4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D4C7A8"/>
              </a:clrFrom>
              <a:clrTo>
                <a:srgbClr val="D4C7A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37" b="23603"/>
          <a:stretch>
            <a:fillRect/>
          </a:stretch>
        </p:blipFill>
        <p:spPr>
          <a:xfrm rot="5400000">
            <a:off x="5214303" y="77153"/>
            <a:ext cx="13433425" cy="3004819"/>
          </a:xfrm>
          <a:prstGeom prst="rect">
            <a:avLst/>
          </a:prstGeom>
          <a:blipFill dpi="0" rotWithShape="1">
            <a:blip r:embed="rId3">
              <a:alphaModFix amt="74000"/>
            </a:blip>
            <a:srcRect/>
            <a:tile tx="0" ty="0" sx="100000" sy="100000" flip="none" algn="tl"/>
          </a:blip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DEA602D-3B61-E823-D047-96C8DAE7CF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6112" y="1379126"/>
            <a:ext cx="6400800" cy="1295400"/>
          </a:xfrm>
        </p:spPr>
        <p:txBody>
          <a:bodyPr/>
          <a:lstStyle/>
          <a:p>
            <a:pPr algn="just"/>
            <a:r>
              <a:rPr lang="en-US" sz="13800" b="1" spc="239" dirty="0">
                <a:solidFill>
                  <a:srgbClr val="895EA5"/>
                </a:solidFill>
                <a:latin typeface="Great Vibes" pitchFamily="2" charset="0"/>
                <a:cs typeface="Calibri"/>
              </a:rPr>
              <a:t>Welcome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A53843-4AF7-9C47-30A5-446D2219539F}"/>
              </a:ext>
            </a:extLst>
          </p:cNvPr>
          <p:cNvSpPr txBox="1"/>
          <p:nvPr/>
        </p:nvSpPr>
        <p:spPr>
          <a:xfrm>
            <a:off x="3021012" y="4083050"/>
            <a:ext cx="41910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5400" b="1" spc="239" dirty="0">
                <a:solidFill>
                  <a:srgbClr val="895EA5"/>
                </a:solidFill>
                <a:latin typeface="Great Vibes" pitchFamily="2" charset="0"/>
                <a:cs typeface="Calibri"/>
              </a:rPr>
              <a:t>Pat Smith</a:t>
            </a:r>
          </a:p>
          <a:p>
            <a:pPr algn="just">
              <a:buNone/>
            </a:pPr>
            <a:r>
              <a:rPr lang="en-US" sz="5400" b="1" spc="239" dirty="0">
                <a:solidFill>
                  <a:srgbClr val="895EA5"/>
                </a:solidFill>
                <a:latin typeface="Great Vibes" pitchFamily="2" charset="0"/>
                <a:cs typeface="Calibri"/>
              </a:rPr>
              <a:t>State President</a:t>
            </a:r>
          </a:p>
        </p:txBody>
      </p:sp>
    </p:spTree>
    <p:extLst>
      <p:ext uri="{BB962C8B-B14F-4D97-AF65-F5344CB8AC3E}">
        <p14:creationId xmlns:p14="http://schemas.microsoft.com/office/powerpoint/2010/main" val="23958461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81893F-B268-CDC5-EFF9-976D9F833C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D8749F5-3E88-6D67-12AD-A4C748105C5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D4C7A8"/>
              </a:clrFrom>
              <a:clrTo>
                <a:srgbClr val="D4C7A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37" b="23603"/>
          <a:stretch>
            <a:fillRect/>
          </a:stretch>
        </p:blipFill>
        <p:spPr>
          <a:xfrm rot="16200000">
            <a:off x="-5214303" y="-608647"/>
            <a:ext cx="13433425" cy="3004819"/>
          </a:xfrm>
          <a:prstGeom prst="rect">
            <a:avLst/>
          </a:prstGeom>
          <a:blipFill dpi="0" rotWithShape="1">
            <a:blip r:embed="rId3">
              <a:alphaModFix amt="74000"/>
            </a:blip>
            <a:srcRect/>
            <a:tile tx="0" ty="0" sx="100000" sy="100000" flip="none" algn="tl"/>
          </a:blip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AC0CFAE-8075-896A-37DE-62D5EB44C4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97312" y="1263650"/>
            <a:ext cx="8839200" cy="1295400"/>
          </a:xfrm>
        </p:spPr>
        <p:txBody>
          <a:bodyPr/>
          <a:lstStyle/>
          <a:p>
            <a:pPr algn="just"/>
            <a:r>
              <a:rPr lang="en-US" sz="9600" b="1" spc="239" dirty="0">
                <a:solidFill>
                  <a:srgbClr val="895EA5"/>
                </a:solidFill>
                <a:latin typeface="Great Vibes" pitchFamily="2" charset="0"/>
                <a:cs typeface="Calibri"/>
              </a:rPr>
              <a:t>Musical Selections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5080A9-484B-1FB8-6D6B-2F1934072CBA}"/>
              </a:ext>
            </a:extLst>
          </p:cNvPr>
          <p:cNvSpPr txBox="1"/>
          <p:nvPr/>
        </p:nvSpPr>
        <p:spPr>
          <a:xfrm>
            <a:off x="5440362" y="3935622"/>
            <a:ext cx="575310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6600" b="1" spc="239" dirty="0">
                <a:solidFill>
                  <a:srgbClr val="895EA5"/>
                </a:solidFill>
                <a:latin typeface="Great Vibes" pitchFamily="2" charset="0"/>
                <a:cs typeface="Calibri"/>
              </a:rPr>
              <a:t>Lori Carnine</a:t>
            </a:r>
          </a:p>
          <a:p>
            <a:pPr algn="ctr">
              <a:buNone/>
            </a:pPr>
            <a:r>
              <a:rPr lang="en-US" sz="6600" b="1" spc="239" dirty="0">
                <a:solidFill>
                  <a:srgbClr val="895EA5"/>
                </a:solidFill>
                <a:latin typeface="Great Vibes" pitchFamily="2" charset="0"/>
                <a:cs typeface="Calibri"/>
              </a:rPr>
              <a:t>Jeannie Butler</a:t>
            </a:r>
          </a:p>
        </p:txBody>
      </p:sp>
    </p:spTree>
    <p:extLst>
      <p:ext uri="{BB962C8B-B14F-4D97-AF65-F5344CB8AC3E}">
        <p14:creationId xmlns:p14="http://schemas.microsoft.com/office/powerpoint/2010/main" val="427460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5833A4-EF8E-4012-5176-292A82B52D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486FFBA-7CB5-EB4E-B9E8-F1A5368C1D3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D4C7A8"/>
              </a:clrFrom>
              <a:clrTo>
                <a:srgbClr val="D4C7A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37" b="23603"/>
          <a:stretch>
            <a:fillRect/>
          </a:stretch>
        </p:blipFill>
        <p:spPr>
          <a:xfrm rot="16200000">
            <a:off x="-5214303" y="-608647"/>
            <a:ext cx="13433425" cy="3004819"/>
          </a:xfrm>
          <a:prstGeom prst="rect">
            <a:avLst/>
          </a:prstGeom>
          <a:blipFill dpi="0" rotWithShape="1">
            <a:blip r:embed="rId3">
              <a:alphaModFix amt="74000"/>
            </a:blip>
            <a:srcRect/>
            <a:tile tx="0" ty="0" sx="100000" sy="100000" flip="none" algn="tl"/>
          </a:blip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D7525FC-F18A-A5CE-DE36-D044616BE5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40112" y="730250"/>
            <a:ext cx="9525000" cy="1295400"/>
          </a:xfrm>
        </p:spPr>
        <p:txBody>
          <a:bodyPr/>
          <a:lstStyle/>
          <a:p>
            <a:pPr algn="ctr"/>
            <a:r>
              <a:rPr lang="en-US" sz="8800" b="1" spc="239" dirty="0">
                <a:solidFill>
                  <a:srgbClr val="895EA5"/>
                </a:solidFill>
                <a:latin typeface="Great Vibes" pitchFamily="2" charset="0"/>
                <a:cs typeface="Calibri"/>
              </a:rPr>
              <a:t>Georgia Alpha Delta Kappa Song</a:t>
            </a:r>
            <a:br>
              <a:rPr lang="en-US" sz="8800" b="1" spc="239" dirty="0">
                <a:solidFill>
                  <a:srgbClr val="895EA5"/>
                </a:solidFill>
                <a:latin typeface="Great Vibes" pitchFamily="2" charset="0"/>
                <a:cs typeface="Calibri"/>
              </a:rPr>
            </a:br>
            <a:r>
              <a:rPr lang="en-US" sz="4800" b="1" spc="239" dirty="0">
                <a:solidFill>
                  <a:srgbClr val="895EA5"/>
                </a:solidFill>
                <a:latin typeface="Great Vibes" pitchFamily="2" charset="0"/>
                <a:cs typeface="Calibri"/>
              </a:rPr>
              <a:t>(see back of program)</a:t>
            </a:r>
            <a:endParaRPr lang="en-US" sz="8800" b="1" spc="239" dirty="0">
              <a:solidFill>
                <a:srgbClr val="895EA5"/>
              </a:solidFill>
              <a:latin typeface="Great Vibes" pitchFamily="2" charset="0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CC3D7F-8EA7-F332-A166-20CA98A5ACAD}"/>
              </a:ext>
            </a:extLst>
          </p:cNvPr>
          <p:cNvSpPr txBox="1"/>
          <p:nvPr/>
        </p:nvSpPr>
        <p:spPr>
          <a:xfrm>
            <a:off x="5611812" y="5302250"/>
            <a:ext cx="51816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6000" b="1" spc="239" dirty="0">
                <a:solidFill>
                  <a:srgbClr val="895EA5"/>
                </a:solidFill>
                <a:latin typeface="Great Vibes" pitchFamily="2" charset="0"/>
                <a:cs typeface="Calibri"/>
              </a:rPr>
              <a:t>Lori Carnine</a:t>
            </a:r>
          </a:p>
          <a:p>
            <a:pPr algn="ctr">
              <a:buNone/>
            </a:pPr>
            <a:r>
              <a:rPr lang="en-US" sz="6000" b="1" spc="239" dirty="0">
                <a:solidFill>
                  <a:srgbClr val="895EA5"/>
                </a:solidFill>
                <a:latin typeface="Great Vibes" pitchFamily="2" charset="0"/>
                <a:cs typeface="Calibri"/>
              </a:rPr>
              <a:t>Jeannie Butler</a:t>
            </a:r>
          </a:p>
        </p:txBody>
      </p:sp>
    </p:spTree>
    <p:extLst>
      <p:ext uri="{BB962C8B-B14F-4D97-AF65-F5344CB8AC3E}">
        <p14:creationId xmlns:p14="http://schemas.microsoft.com/office/powerpoint/2010/main" val="1110085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2C3653-A671-F351-EC98-5E99FE893A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96B1697-B2D2-2901-679E-88C15CA971A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D4C7A8"/>
              </a:clrFrom>
              <a:clrTo>
                <a:srgbClr val="D4C7A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37" b="23603"/>
          <a:stretch>
            <a:fillRect/>
          </a:stretch>
        </p:blipFill>
        <p:spPr>
          <a:xfrm rot="5400000">
            <a:off x="5214303" y="77153"/>
            <a:ext cx="13433425" cy="3004819"/>
          </a:xfrm>
          <a:prstGeom prst="rect">
            <a:avLst/>
          </a:prstGeom>
          <a:blipFill dpi="0" rotWithShape="1">
            <a:blip r:embed="rId3">
              <a:alphaModFix amt="74000"/>
            </a:blip>
            <a:srcRect/>
            <a:tile tx="0" ty="0" sx="100000" sy="100000" flip="none" algn="tl"/>
          </a:blip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73AF4A7-4D23-1837-40D5-7DA888315E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5512" y="1379126"/>
            <a:ext cx="8610600" cy="1295400"/>
          </a:xfrm>
        </p:spPr>
        <p:txBody>
          <a:bodyPr/>
          <a:lstStyle/>
          <a:p>
            <a:pPr algn="ctr"/>
            <a:r>
              <a:rPr lang="en-US" sz="8800" b="1" spc="239" dirty="0">
                <a:solidFill>
                  <a:srgbClr val="895EA5"/>
                </a:solidFill>
                <a:latin typeface="Great Vibes" pitchFamily="2" charset="0"/>
                <a:cs typeface="Calibri"/>
              </a:rPr>
              <a:t>Thought for the Day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E364AE-A8E4-13F7-7410-922CF2823917}"/>
              </a:ext>
            </a:extLst>
          </p:cNvPr>
          <p:cNvSpPr txBox="1"/>
          <p:nvPr/>
        </p:nvSpPr>
        <p:spPr>
          <a:xfrm>
            <a:off x="2582862" y="4540250"/>
            <a:ext cx="52959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7200" b="1" spc="239" dirty="0">
                <a:solidFill>
                  <a:srgbClr val="895EA5"/>
                </a:solidFill>
                <a:latin typeface="Great Vibes" pitchFamily="2" charset="0"/>
                <a:cs typeface="Calibri"/>
              </a:rPr>
              <a:t>Carol Roe</a:t>
            </a:r>
          </a:p>
          <a:p>
            <a:pPr algn="ctr">
              <a:buNone/>
            </a:pPr>
            <a:r>
              <a:rPr lang="en-US" sz="7200" b="1" spc="239" dirty="0">
                <a:solidFill>
                  <a:srgbClr val="895EA5"/>
                </a:solidFill>
                <a:latin typeface="Great Vibes" pitchFamily="2" charset="0"/>
                <a:cs typeface="Calibri"/>
              </a:rPr>
              <a:t>State Chaplain</a:t>
            </a:r>
            <a:endParaRPr lang="en-US" sz="5400" b="1" spc="239" dirty="0">
              <a:solidFill>
                <a:srgbClr val="895EA5"/>
              </a:solidFill>
              <a:latin typeface="Great Vibes" pitchFamily="2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507051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0DC8877-CE26-2604-99C9-F3D084E93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A37436C-6875-40FF-0E1A-F79D06A0B4F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D4C7A8"/>
              </a:clrFrom>
              <a:clrTo>
                <a:srgbClr val="D4C7A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37" b="23603"/>
          <a:stretch>
            <a:fillRect/>
          </a:stretch>
        </p:blipFill>
        <p:spPr>
          <a:xfrm rot="10800000">
            <a:off x="-2" y="4881974"/>
            <a:ext cx="13433425" cy="2674525"/>
          </a:xfrm>
          <a:prstGeom prst="rect">
            <a:avLst/>
          </a:prstGeom>
          <a:blipFill dpi="0" rotWithShape="1">
            <a:blip r:embed="rId3">
              <a:alphaModFix amt="74000"/>
            </a:blip>
            <a:srcRect/>
            <a:tile tx="0" ty="0" sx="100000" sy="100000" flip="none" algn="tl"/>
          </a:blip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4F50D77-609E-14E7-4E3F-CA532DC919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35360" y="484353"/>
            <a:ext cx="6362700" cy="1295400"/>
          </a:xfrm>
        </p:spPr>
        <p:txBody>
          <a:bodyPr/>
          <a:lstStyle/>
          <a:p>
            <a:pPr algn="ctr"/>
            <a:r>
              <a:rPr lang="en-US" sz="8800" b="1" spc="239" dirty="0">
                <a:solidFill>
                  <a:srgbClr val="895EA5"/>
                </a:solidFill>
                <a:latin typeface="Great Vibes" pitchFamily="2" charset="0"/>
                <a:cs typeface="Calibri"/>
              </a:rPr>
              <a:t>Introductions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0806688-4939-2ECE-61BD-C17490519F2C}"/>
              </a:ext>
            </a:extLst>
          </p:cNvPr>
          <p:cNvSpPr txBox="1"/>
          <p:nvPr/>
        </p:nvSpPr>
        <p:spPr>
          <a:xfrm>
            <a:off x="2487610" y="2183980"/>
            <a:ext cx="84582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7200" b="1" spc="239" dirty="0">
                <a:solidFill>
                  <a:srgbClr val="895EA5"/>
                </a:solidFill>
                <a:latin typeface="Great Vibes" pitchFamily="2" charset="0"/>
                <a:cs typeface="Calibri"/>
              </a:rPr>
              <a:t>2026-2028</a:t>
            </a:r>
          </a:p>
          <a:p>
            <a:pPr algn="ctr">
              <a:buNone/>
            </a:pPr>
            <a:r>
              <a:rPr lang="en-US" sz="7200" b="1" spc="239" dirty="0">
                <a:solidFill>
                  <a:srgbClr val="895EA5"/>
                </a:solidFill>
                <a:latin typeface="Great Vibes" pitchFamily="2" charset="0"/>
                <a:cs typeface="Calibri"/>
              </a:rPr>
              <a:t> Executive Board</a:t>
            </a:r>
            <a:endParaRPr lang="en-US" sz="5400" b="1" spc="239" dirty="0">
              <a:solidFill>
                <a:srgbClr val="895EA5"/>
              </a:solidFill>
              <a:latin typeface="Great Vibes" pitchFamily="2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778808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C5D107-2D54-471C-90E9-238436A6AD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764EE26-0312-DE19-DAA3-95283DCB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D4C7A8"/>
              </a:clrFrom>
              <a:clrTo>
                <a:srgbClr val="D4C7A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37" b="23603"/>
          <a:stretch>
            <a:fillRect/>
          </a:stretch>
        </p:blipFill>
        <p:spPr>
          <a:xfrm rot="10800000">
            <a:off x="-2" y="4881974"/>
            <a:ext cx="13433425" cy="2674525"/>
          </a:xfrm>
          <a:prstGeom prst="rect">
            <a:avLst/>
          </a:prstGeom>
          <a:blipFill dpi="0" rotWithShape="1">
            <a:blip r:embed="rId3">
              <a:alphaModFix amt="74000"/>
            </a:blip>
            <a:srcRect/>
            <a:tile tx="0" ty="0" sx="100000" sy="100000" flip="none" algn="tl"/>
          </a:blip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1E38C05-AC75-D5DE-2532-9F81AFB7C8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35360" y="484353"/>
            <a:ext cx="6362700" cy="1295400"/>
          </a:xfrm>
        </p:spPr>
        <p:txBody>
          <a:bodyPr/>
          <a:lstStyle/>
          <a:p>
            <a:pPr algn="ctr"/>
            <a:r>
              <a:rPr lang="en-US" sz="8800" b="1" spc="239" dirty="0">
                <a:solidFill>
                  <a:srgbClr val="895EA5"/>
                </a:solidFill>
                <a:latin typeface="Great Vibes" pitchFamily="2" charset="0"/>
                <a:cs typeface="Calibri"/>
              </a:rPr>
              <a:t>Introductions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3D0719-0924-EFE9-D324-F8D3F610378E}"/>
              </a:ext>
            </a:extLst>
          </p:cNvPr>
          <p:cNvSpPr txBox="1"/>
          <p:nvPr/>
        </p:nvSpPr>
        <p:spPr>
          <a:xfrm>
            <a:off x="2487610" y="2183980"/>
            <a:ext cx="84582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7200" b="1" spc="239" dirty="0">
                <a:solidFill>
                  <a:srgbClr val="895EA5"/>
                </a:solidFill>
                <a:latin typeface="Great Vibes" pitchFamily="2" charset="0"/>
                <a:cs typeface="Calibri"/>
              </a:rPr>
              <a:t>2026-2028</a:t>
            </a:r>
          </a:p>
          <a:p>
            <a:pPr algn="ctr">
              <a:buNone/>
            </a:pPr>
            <a:r>
              <a:rPr lang="en-US" sz="7200" b="1" spc="239" dirty="0">
                <a:solidFill>
                  <a:srgbClr val="895EA5"/>
                </a:solidFill>
                <a:latin typeface="Great Vibes" pitchFamily="2" charset="0"/>
                <a:cs typeface="Calibri"/>
              </a:rPr>
              <a:t> Committee Chairmen</a:t>
            </a:r>
            <a:endParaRPr lang="en-US" sz="5400" b="1" spc="239" dirty="0">
              <a:solidFill>
                <a:srgbClr val="895EA5"/>
              </a:solidFill>
              <a:latin typeface="Great Vibes" pitchFamily="2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82994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C20432-E2A7-5005-1BBD-F160CF7F85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D939E22-8325-E853-433F-828E68CCF36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D4C7A8"/>
              </a:clrFrom>
              <a:clrTo>
                <a:srgbClr val="D4C7A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37" b="23603"/>
          <a:stretch>
            <a:fillRect/>
          </a:stretch>
        </p:blipFill>
        <p:spPr>
          <a:xfrm rot="10800000">
            <a:off x="-2" y="4881974"/>
            <a:ext cx="13433425" cy="2674525"/>
          </a:xfrm>
          <a:prstGeom prst="rect">
            <a:avLst/>
          </a:prstGeom>
          <a:blipFill dpi="0" rotWithShape="1">
            <a:blip r:embed="rId3">
              <a:alphaModFix amt="74000"/>
            </a:blip>
            <a:srcRect/>
            <a:tile tx="0" ty="0" sx="100000" sy="100000" flip="none" algn="tl"/>
          </a:blip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86B903B-7EF5-F34D-3F78-24772B2EFC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35360" y="484353"/>
            <a:ext cx="6362700" cy="1295400"/>
          </a:xfrm>
        </p:spPr>
        <p:txBody>
          <a:bodyPr/>
          <a:lstStyle/>
          <a:p>
            <a:pPr algn="ctr"/>
            <a:r>
              <a:rPr lang="en-US" sz="8800" b="1" spc="239" dirty="0">
                <a:solidFill>
                  <a:srgbClr val="895EA5"/>
                </a:solidFill>
                <a:latin typeface="Great Vibes" pitchFamily="2" charset="0"/>
                <a:cs typeface="Calibri"/>
              </a:rPr>
              <a:t>Introductions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76ED9E-5EB7-383B-D31D-753567D86C31}"/>
              </a:ext>
            </a:extLst>
          </p:cNvPr>
          <p:cNvSpPr txBox="1"/>
          <p:nvPr/>
        </p:nvSpPr>
        <p:spPr>
          <a:xfrm>
            <a:off x="2487610" y="2183980"/>
            <a:ext cx="84582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7200" b="1" spc="239" dirty="0">
                <a:solidFill>
                  <a:srgbClr val="895EA5"/>
                </a:solidFill>
                <a:latin typeface="Great Vibes" pitchFamily="2" charset="0"/>
                <a:cs typeface="Calibri"/>
              </a:rPr>
              <a:t>2026-2028</a:t>
            </a:r>
          </a:p>
          <a:p>
            <a:pPr algn="ctr">
              <a:buNone/>
            </a:pPr>
            <a:r>
              <a:rPr lang="en-US" sz="7200" b="1" spc="239" dirty="0">
                <a:solidFill>
                  <a:srgbClr val="895EA5"/>
                </a:solidFill>
                <a:latin typeface="Great Vibes" pitchFamily="2" charset="0"/>
                <a:cs typeface="Calibri"/>
              </a:rPr>
              <a:t> District Chairmen</a:t>
            </a:r>
            <a:endParaRPr lang="en-US" sz="5400" b="1" spc="239" dirty="0">
              <a:solidFill>
                <a:srgbClr val="895EA5"/>
              </a:solidFill>
              <a:latin typeface="Great Vibes" pitchFamily="2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595972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081866-5A88-B58D-BA1F-12FA11530D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DD9FF6D-558D-0574-743A-044C8C92080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D4C7A8"/>
              </a:clrFrom>
              <a:clrTo>
                <a:srgbClr val="D4C7A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37" b="23603"/>
          <a:stretch>
            <a:fillRect/>
          </a:stretch>
        </p:blipFill>
        <p:spPr>
          <a:xfrm rot="16200000">
            <a:off x="-5214303" y="-608647"/>
            <a:ext cx="13433425" cy="3004819"/>
          </a:xfrm>
          <a:prstGeom prst="rect">
            <a:avLst/>
          </a:prstGeom>
          <a:blipFill dpi="0" rotWithShape="1">
            <a:blip r:embed="rId3">
              <a:alphaModFix amt="74000"/>
            </a:blip>
            <a:srcRect/>
            <a:tile tx="0" ty="0" sx="100000" sy="100000" flip="none" algn="tl"/>
          </a:blip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CA2EE30-0776-D5FB-C423-EE1C2CE36A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16512" y="730250"/>
            <a:ext cx="5867400" cy="1295400"/>
          </a:xfrm>
        </p:spPr>
        <p:txBody>
          <a:bodyPr/>
          <a:lstStyle/>
          <a:p>
            <a:pPr algn="just"/>
            <a:r>
              <a:rPr lang="en-US" sz="13800" b="1" spc="239" dirty="0">
                <a:solidFill>
                  <a:srgbClr val="895EA5"/>
                </a:solidFill>
                <a:latin typeface="Great Vibes" pitchFamily="2" charset="0"/>
                <a:cs typeface="Calibri"/>
              </a:rPr>
              <a:t>Remarks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C68A14-E475-70FF-0B82-08F87241588E}"/>
              </a:ext>
            </a:extLst>
          </p:cNvPr>
          <p:cNvSpPr txBox="1"/>
          <p:nvPr/>
        </p:nvSpPr>
        <p:spPr>
          <a:xfrm>
            <a:off x="3363912" y="3961190"/>
            <a:ext cx="937260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6600" b="1" spc="239" dirty="0">
                <a:solidFill>
                  <a:srgbClr val="895EA5"/>
                </a:solidFill>
                <a:latin typeface="Great Vibes" pitchFamily="2" charset="0"/>
                <a:cs typeface="Calibri"/>
              </a:rPr>
              <a:t>Kay Spriggs</a:t>
            </a:r>
          </a:p>
          <a:p>
            <a:pPr algn="ctr">
              <a:buNone/>
            </a:pPr>
            <a:r>
              <a:rPr lang="en-US" sz="6600" b="1" spc="239" dirty="0">
                <a:solidFill>
                  <a:srgbClr val="895EA5"/>
                </a:solidFill>
                <a:latin typeface="Great Vibes" pitchFamily="2" charset="0"/>
                <a:cs typeface="Calibri"/>
              </a:rPr>
              <a:t>Gulf Regional President</a:t>
            </a:r>
          </a:p>
          <a:p>
            <a:pPr algn="ctr">
              <a:buNone/>
            </a:pPr>
            <a:r>
              <a:rPr lang="en-US" sz="6600" b="1" spc="239" dirty="0">
                <a:solidFill>
                  <a:srgbClr val="895EA5"/>
                </a:solidFill>
                <a:latin typeface="Great Vibes" pitchFamily="2" charset="0"/>
                <a:cs typeface="Calibri"/>
              </a:rPr>
              <a:t>International Representative</a:t>
            </a:r>
          </a:p>
        </p:txBody>
      </p:sp>
    </p:spTree>
    <p:extLst>
      <p:ext uri="{BB962C8B-B14F-4D97-AF65-F5344CB8AC3E}">
        <p14:creationId xmlns:p14="http://schemas.microsoft.com/office/powerpoint/2010/main" val="20082113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4835C5-F62A-6992-B6CB-D377FDC37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9916069-4DC0-4AF3-4844-7CB3D1BF2D5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D4C7A8"/>
              </a:clrFrom>
              <a:clrTo>
                <a:srgbClr val="D4C7A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37" b="23603"/>
          <a:stretch>
            <a:fillRect/>
          </a:stretch>
        </p:blipFill>
        <p:spPr>
          <a:xfrm rot="5400000">
            <a:off x="5214303" y="77153"/>
            <a:ext cx="13433425" cy="3004819"/>
          </a:xfrm>
          <a:prstGeom prst="rect">
            <a:avLst/>
          </a:prstGeom>
          <a:blipFill dpi="0" rotWithShape="1">
            <a:blip r:embed="rId3">
              <a:alphaModFix amt="74000"/>
            </a:blip>
            <a:srcRect/>
            <a:tile tx="0" ty="0" sx="100000" sy="100000" flip="none" algn="tl"/>
          </a:blip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9274E0D-F08A-2EDA-86C5-7703615FDE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5512" y="931862"/>
            <a:ext cx="8610600" cy="1295400"/>
          </a:xfrm>
        </p:spPr>
        <p:txBody>
          <a:bodyPr/>
          <a:lstStyle/>
          <a:p>
            <a:pPr algn="ctr"/>
            <a:r>
              <a:rPr lang="en-US" sz="11500" b="1" spc="239" dirty="0">
                <a:solidFill>
                  <a:srgbClr val="895EA5"/>
                </a:solidFill>
                <a:latin typeface="Great Vibes" pitchFamily="2" charset="0"/>
                <a:cs typeface="Calibri"/>
              </a:rPr>
              <a:t>Blessing for the Meal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ACCBCC-E0A6-26EF-265F-82FC6F6FCF6A}"/>
              </a:ext>
            </a:extLst>
          </p:cNvPr>
          <p:cNvSpPr txBox="1"/>
          <p:nvPr/>
        </p:nvSpPr>
        <p:spPr>
          <a:xfrm>
            <a:off x="2582862" y="4997450"/>
            <a:ext cx="52959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7200" b="1" spc="239" dirty="0">
                <a:solidFill>
                  <a:srgbClr val="895EA5"/>
                </a:solidFill>
                <a:latin typeface="Great Vibes" pitchFamily="2" charset="0"/>
                <a:cs typeface="Calibri"/>
              </a:rPr>
              <a:t>Carol Roe</a:t>
            </a:r>
          </a:p>
          <a:p>
            <a:pPr algn="ctr">
              <a:buNone/>
            </a:pPr>
            <a:r>
              <a:rPr lang="en-US" sz="7200" b="1" spc="239" dirty="0">
                <a:solidFill>
                  <a:srgbClr val="895EA5"/>
                </a:solidFill>
                <a:latin typeface="Great Vibes" pitchFamily="2" charset="0"/>
                <a:cs typeface="Calibri"/>
              </a:rPr>
              <a:t>State Chaplain</a:t>
            </a:r>
            <a:endParaRPr lang="en-US" sz="5400" b="1" spc="239" dirty="0">
              <a:solidFill>
                <a:srgbClr val="895EA5"/>
              </a:solidFill>
              <a:latin typeface="Great Vibes" pitchFamily="2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584807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AA4BFC-5D6B-CED1-404A-BD94397436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2BFAD503-882A-38BF-8BC8-418F3EEF60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37" b="23603"/>
          <a:stretch>
            <a:fillRect/>
          </a:stretch>
        </p:blipFill>
        <p:spPr>
          <a:xfrm>
            <a:off x="0" y="-32857"/>
            <a:ext cx="13433425" cy="3004819"/>
          </a:xfrm>
          <a:prstGeom prst="rect">
            <a:avLst/>
          </a:prstGeom>
        </p:spPr>
      </p:pic>
      <p:sp>
        <p:nvSpPr>
          <p:cNvPr id="3" name="object 3">
            <a:extLst>
              <a:ext uri="{FF2B5EF4-FFF2-40B4-BE49-F238E27FC236}">
                <a16:creationId xmlns:a16="http://schemas.microsoft.com/office/drawing/2014/main" id="{28C2A242-D914-EE24-5681-E72AAD9C89FB}"/>
              </a:ext>
            </a:extLst>
          </p:cNvPr>
          <p:cNvSpPr txBox="1"/>
          <p:nvPr/>
        </p:nvSpPr>
        <p:spPr>
          <a:xfrm>
            <a:off x="1836597" y="3778250"/>
            <a:ext cx="9760230" cy="3340097"/>
          </a:xfrm>
          <a:prstGeom prst="rect">
            <a:avLst/>
          </a:prstGeom>
        </p:spPr>
        <p:txBody>
          <a:bodyPr vert="horz" wrap="square" lIns="0" tIns="15954" rIns="0" bIns="0" rtlCol="0">
            <a:spAutoFit/>
          </a:bodyPr>
          <a:lstStyle/>
          <a:p>
            <a:pPr marL="15954">
              <a:spcBef>
                <a:spcPts val="126"/>
              </a:spcBef>
            </a:pPr>
            <a:r>
              <a:rPr lang="en-US" sz="21600" b="1" spc="239" dirty="0">
                <a:solidFill>
                  <a:srgbClr val="895EA5"/>
                </a:solidFill>
                <a:latin typeface="Great Vibes" pitchFamily="2" charset="0"/>
                <a:cs typeface="Calibri"/>
              </a:rPr>
              <a:t>Breakfast</a:t>
            </a:r>
            <a:endParaRPr sz="21600" dirty="0">
              <a:solidFill>
                <a:srgbClr val="895EA5"/>
              </a:solidFill>
              <a:latin typeface="Great Vibes" pitchFamily="2" charset="0"/>
              <a:cs typeface="Calibri"/>
            </a:endParaRP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B55C532-D5A0-80AA-DAB0-B896F3D5DB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343342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1168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3F2D5F3-30B5-2384-F30F-CCE0C9AE50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92D5141-6DE9-6DF8-1A03-ED5339C5F09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D4C7A8"/>
              </a:clrFrom>
              <a:clrTo>
                <a:srgbClr val="D4C7A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37" b="23603"/>
          <a:stretch>
            <a:fillRect/>
          </a:stretch>
        </p:blipFill>
        <p:spPr>
          <a:xfrm rot="16200000">
            <a:off x="-5214303" y="-608647"/>
            <a:ext cx="13433425" cy="3004819"/>
          </a:xfrm>
          <a:prstGeom prst="rect">
            <a:avLst/>
          </a:prstGeom>
          <a:blipFill dpi="0" rotWithShape="1">
            <a:blip r:embed="rId3">
              <a:alphaModFix amt="74000"/>
            </a:blip>
            <a:srcRect/>
            <a:tile tx="0" ty="0" sx="100000" sy="100000" flip="none" algn="tl"/>
          </a:blip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D23AD77-E980-A523-F52A-AEAF7A647A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83112" y="483712"/>
            <a:ext cx="7162800" cy="1295400"/>
          </a:xfrm>
        </p:spPr>
        <p:txBody>
          <a:bodyPr/>
          <a:lstStyle/>
          <a:p>
            <a:pPr algn="ctr"/>
            <a:r>
              <a:rPr lang="en-US" sz="13800" b="1" spc="239" dirty="0">
                <a:solidFill>
                  <a:srgbClr val="895EA5"/>
                </a:solidFill>
                <a:latin typeface="Great Vibes" pitchFamily="2" charset="0"/>
                <a:cs typeface="Calibri"/>
              </a:rPr>
              <a:t>2026-2028</a:t>
            </a:r>
            <a:br>
              <a:rPr lang="en-US" sz="13800" b="1" spc="239" dirty="0">
                <a:solidFill>
                  <a:srgbClr val="895EA5"/>
                </a:solidFill>
                <a:latin typeface="Great Vibes" pitchFamily="2" charset="0"/>
                <a:cs typeface="Calibri"/>
              </a:rPr>
            </a:br>
            <a:endParaRPr lang="en-US" sz="6000" b="1" spc="239" dirty="0">
              <a:solidFill>
                <a:srgbClr val="895EA5"/>
              </a:solidFill>
              <a:latin typeface="Great Vibes" pitchFamily="2" charset="0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D7F286-1592-3AFA-19A8-BBFEB5FDA21A}"/>
              </a:ext>
            </a:extLst>
          </p:cNvPr>
          <p:cNvSpPr txBox="1"/>
          <p:nvPr/>
        </p:nvSpPr>
        <p:spPr>
          <a:xfrm>
            <a:off x="3478212" y="5226050"/>
            <a:ext cx="937260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6600" b="1" spc="239" dirty="0">
                <a:solidFill>
                  <a:srgbClr val="895EA5"/>
                </a:solidFill>
                <a:latin typeface="Great Vibes" pitchFamily="2" charset="0"/>
                <a:cs typeface="Calibri"/>
              </a:rPr>
              <a:t>Pat Smith</a:t>
            </a:r>
          </a:p>
          <a:p>
            <a:pPr algn="ctr">
              <a:buNone/>
            </a:pPr>
            <a:r>
              <a:rPr lang="en-US" sz="6600" b="1" spc="239" dirty="0">
                <a:solidFill>
                  <a:srgbClr val="895EA5"/>
                </a:solidFill>
                <a:latin typeface="Great Vibes" pitchFamily="2" charset="0"/>
                <a:cs typeface="Calibri"/>
              </a:rPr>
              <a:t>State President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9789E7-7C08-0524-257E-DC9CC5CD775E}"/>
              </a:ext>
            </a:extLst>
          </p:cNvPr>
          <p:cNvSpPr txBox="1"/>
          <p:nvPr/>
        </p:nvSpPr>
        <p:spPr>
          <a:xfrm>
            <a:off x="3478212" y="2330450"/>
            <a:ext cx="93726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9600" b="1" spc="239" dirty="0">
                <a:solidFill>
                  <a:srgbClr val="895EA5"/>
                </a:solidFill>
                <a:latin typeface="Great Vibes" pitchFamily="2" charset="0"/>
                <a:cs typeface="Calibri"/>
              </a:rPr>
              <a:t>Logo and Theme</a:t>
            </a:r>
          </a:p>
        </p:txBody>
      </p:sp>
    </p:spTree>
    <p:extLst>
      <p:ext uri="{BB962C8B-B14F-4D97-AF65-F5344CB8AC3E}">
        <p14:creationId xmlns:p14="http://schemas.microsoft.com/office/powerpoint/2010/main" val="24935570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E21B4B-3F1B-D830-24B9-CD447D4F84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AAF5E-9E01-792D-3B3B-9F14D5D65A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49512" y="349250"/>
            <a:ext cx="7884319" cy="644351"/>
          </a:xfrm>
        </p:spPr>
        <p:txBody>
          <a:bodyPr/>
          <a:lstStyle/>
          <a:p>
            <a:pPr algn="ctr"/>
            <a:r>
              <a:rPr lang="en-US" sz="8800" b="1" spc="239" dirty="0">
                <a:solidFill>
                  <a:srgbClr val="895EA5"/>
                </a:solidFill>
                <a:latin typeface="Great Vibes" pitchFamily="2" charset="0"/>
                <a:cs typeface="Calibri"/>
              </a:rPr>
              <a:t>About the logo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7401DD-B7A5-3E12-D7DF-B8567022DA98}"/>
              </a:ext>
            </a:extLst>
          </p:cNvPr>
          <p:cNvSpPr txBox="1"/>
          <p:nvPr/>
        </p:nvSpPr>
        <p:spPr>
          <a:xfrm>
            <a:off x="315912" y="1516092"/>
            <a:ext cx="12801600" cy="5847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en-US" sz="3400" b="1" spc="239" dirty="0">
                <a:solidFill>
                  <a:srgbClr val="895EA5"/>
                </a:solidFill>
                <a:latin typeface="Arial Narrow" panose="020B0606020202030204" pitchFamily="34" charset="0"/>
                <a:cs typeface="Calibri"/>
              </a:rPr>
              <a:t>As the sun begins to set on the horizon, its golden light spreads across the water — a symbol of reflection, renewal, and promise. </a:t>
            </a:r>
          </a:p>
          <a:p>
            <a:pPr algn="l">
              <a:buNone/>
            </a:pPr>
            <a:endParaRPr lang="en-US" sz="3400" b="1" spc="239" dirty="0">
              <a:solidFill>
                <a:srgbClr val="895EA5"/>
              </a:solidFill>
              <a:latin typeface="Arial Narrow" panose="020B0606020202030204" pitchFamily="34" charset="0"/>
              <a:cs typeface="Calibri"/>
            </a:endParaRPr>
          </a:p>
          <a:p>
            <a:pPr algn="l">
              <a:buNone/>
            </a:pPr>
            <a:r>
              <a:rPr lang="en-US" sz="3400" b="1" spc="239" dirty="0">
                <a:solidFill>
                  <a:srgbClr val="895EA5"/>
                </a:solidFill>
                <a:latin typeface="Arial Narrow" panose="020B0606020202030204" pitchFamily="34" charset="0"/>
                <a:cs typeface="Calibri"/>
              </a:rPr>
              <a:t>The light we see before us represents the vision of Georgia Alpha Delta Kappa — a light that guides us forward, illuminating the path toward educational excellence, altruism, and world understanding.</a:t>
            </a:r>
          </a:p>
          <a:p>
            <a:pPr algn="l">
              <a:buNone/>
            </a:pPr>
            <a:endParaRPr lang="en-US" sz="3400" b="1" spc="239" dirty="0">
              <a:solidFill>
                <a:srgbClr val="895EA5"/>
              </a:solidFill>
              <a:latin typeface="Arial Narrow" panose="020B0606020202030204" pitchFamily="34" charset="0"/>
              <a:cs typeface="Calibri"/>
            </a:endParaRPr>
          </a:p>
          <a:p>
            <a:pPr algn="l">
              <a:buNone/>
            </a:pPr>
            <a:r>
              <a:rPr lang="en-US" sz="3400" b="1" spc="239" dirty="0">
                <a:solidFill>
                  <a:srgbClr val="895EA5"/>
                </a:solidFill>
                <a:latin typeface="Arial Narrow" panose="020B0606020202030204" pitchFamily="34" charset="0"/>
                <a:cs typeface="Calibri"/>
              </a:rPr>
              <a:t>Emerging from this radiant light is our new emblem — a visual reflection of who we are and what we aspire to be.</a:t>
            </a:r>
          </a:p>
        </p:txBody>
      </p:sp>
    </p:spTree>
    <p:extLst>
      <p:ext uri="{BB962C8B-B14F-4D97-AF65-F5344CB8AC3E}">
        <p14:creationId xmlns:p14="http://schemas.microsoft.com/office/powerpoint/2010/main" val="24707598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988A9-4B17-5470-6BD3-919B6A2083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2112" y="196850"/>
            <a:ext cx="7391400" cy="644351"/>
          </a:xfrm>
        </p:spPr>
        <p:txBody>
          <a:bodyPr/>
          <a:lstStyle/>
          <a:p>
            <a:pPr algn="l"/>
            <a:r>
              <a:rPr lang="en-US" sz="8800" b="1" spc="239" dirty="0">
                <a:solidFill>
                  <a:srgbClr val="895EA5"/>
                </a:solidFill>
                <a:latin typeface="Great Vibes" pitchFamily="2" charset="0"/>
                <a:cs typeface="Calibri"/>
              </a:rPr>
              <a:t>Logo Reveal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E6776F-6A09-3308-A2BD-2498B3331A1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1858" y="1644650"/>
            <a:ext cx="6888254" cy="5410200"/>
          </a:xfrm>
        </p:spPr>
        <p:txBody>
          <a:bodyPr>
            <a:normAutofit fontScale="92500"/>
          </a:bodyPr>
          <a:lstStyle/>
          <a:p>
            <a:r>
              <a:rPr lang="en-US" sz="3400" spc="239" dirty="0">
                <a:solidFill>
                  <a:srgbClr val="895EA5"/>
                </a:solidFill>
                <a:latin typeface="Arial Narrow" panose="020B0606020202030204" pitchFamily="34" charset="0"/>
                <a:cs typeface="Calibri"/>
              </a:rPr>
              <a:t>At the heart of the design shines the tricolor Alpha Delta Kappa international logo — purple, green, and gold — colors that celebrate our shared heritage and values.</a:t>
            </a:r>
          </a:p>
          <a:p>
            <a:endParaRPr lang="en-US" sz="3400" spc="239" dirty="0">
              <a:solidFill>
                <a:srgbClr val="895EA5"/>
              </a:solidFill>
              <a:latin typeface="Arial Narrow" panose="020B0606020202030204" pitchFamily="34" charset="0"/>
              <a:cs typeface="Calibri"/>
            </a:endParaRPr>
          </a:p>
          <a:p>
            <a:r>
              <a:rPr lang="en-US" sz="3400" spc="239" dirty="0">
                <a:solidFill>
                  <a:srgbClr val="895EA5"/>
                </a:solidFill>
                <a:latin typeface="Arial Narrow" panose="020B0606020202030204" pitchFamily="34" charset="0"/>
                <a:cs typeface="Calibri"/>
              </a:rPr>
              <a:t>Purple for leadership and wisdom.</a:t>
            </a:r>
          </a:p>
          <a:p>
            <a:r>
              <a:rPr lang="en-US" sz="3400" spc="239" dirty="0">
                <a:solidFill>
                  <a:srgbClr val="895EA5"/>
                </a:solidFill>
                <a:latin typeface="Arial Narrow" panose="020B0606020202030204" pitchFamily="34" charset="0"/>
                <a:cs typeface="Calibri"/>
              </a:rPr>
              <a:t>Green for growth, vitality, and renewal.</a:t>
            </a:r>
          </a:p>
          <a:p>
            <a:r>
              <a:rPr lang="en-US" sz="3400" spc="239" dirty="0">
                <a:solidFill>
                  <a:srgbClr val="895EA5"/>
                </a:solidFill>
                <a:latin typeface="Arial Narrow" panose="020B0606020202030204" pitchFamily="34" charset="0"/>
                <a:cs typeface="Calibri"/>
              </a:rPr>
              <a:t>Gold for excellence, achievement, and the enduring light of altruism.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0BB4F05-024A-E6C2-4100-5AEACFDB84C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183"/>
          <a:stretch>
            <a:fillRect/>
          </a:stretch>
        </p:blipFill>
        <p:spPr>
          <a:xfrm>
            <a:off x="7554912" y="2775718"/>
            <a:ext cx="5197095" cy="1016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6023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B8E614-2317-0836-00A9-947FD68736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F316A-9DFF-624C-419E-36F92D9603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7712" y="577850"/>
            <a:ext cx="12258000" cy="644351"/>
          </a:xfrm>
        </p:spPr>
        <p:txBody>
          <a:bodyPr/>
          <a:lstStyle/>
          <a:p>
            <a:pPr algn="l"/>
            <a:r>
              <a:rPr lang="en-US" sz="8800" b="1" spc="239" dirty="0">
                <a:solidFill>
                  <a:srgbClr val="895EA5"/>
                </a:solidFill>
                <a:latin typeface="Great Vibes" pitchFamily="2" charset="0"/>
                <a:cs typeface="Calibri"/>
              </a:rPr>
              <a:t>Logo Reveal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9006CC-3B69-CF85-5AC1-187D261EB06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73112" y="2237651"/>
            <a:ext cx="5820313" cy="5318849"/>
          </a:xfrm>
        </p:spPr>
        <p:txBody>
          <a:bodyPr>
            <a:normAutofit/>
          </a:bodyPr>
          <a:lstStyle/>
          <a:p>
            <a:pPr algn="l"/>
            <a:r>
              <a:rPr lang="en-US" sz="3100" spc="239" dirty="0">
                <a:solidFill>
                  <a:srgbClr val="895EA5"/>
                </a:solidFill>
                <a:latin typeface="Arial Narrow" panose="020B0606020202030204" pitchFamily="34" charset="0"/>
                <a:cs typeface="Calibri"/>
              </a:rPr>
              <a:t>The sunset, casting its glow upon the water, embodies our theme. It reminds us that even as one day ends, another begins — filled with new opportunities to lead, to inspire, and to uplift.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5B6A366-4F99-7E8F-6FC6-34CE53C916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16" r="19010" b="17439"/>
          <a:stretch>
            <a:fillRect/>
          </a:stretch>
        </p:blipFill>
        <p:spPr>
          <a:xfrm>
            <a:off x="7053386" y="2087077"/>
            <a:ext cx="4209102" cy="403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1135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07898C-371E-6ECE-672D-52F644D3A4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8558D-E9F4-6129-9231-912601E739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9727" y="455352"/>
            <a:ext cx="12258000" cy="644351"/>
          </a:xfrm>
        </p:spPr>
        <p:txBody>
          <a:bodyPr/>
          <a:lstStyle/>
          <a:p>
            <a:pPr algn="l"/>
            <a:r>
              <a:rPr lang="en-US" sz="8800" b="1" spc="239" dirty="0">
                <a:solidFill>
                  <a:srgbClr val="895EA5"/>
                </a:solidFill>
                <a:latin typeface="Great Vibes" pitchFamily="2" charset="0"/>
                <a:cs typeface="Calibri"/>
              </a:rPr>
              <a:t>Logo Reveal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D684F4-A6A7-1183-5DCE-B3C3EF6149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93141" y="2101850"/>
            <a:ext cx="6156986" cy="5679685"/>
          </a:xfrm>
        </p:spPr>
        <p:txBody>
          <a:bodyPr>
            <a:normAutofit/>
          </a:bodyPr>
          <a:lstStyle/>
          <a:p>
            <a:r>
              <a:rPr lang="en-US" sz="3100" spc="239" dirty="0">
                <a:solidFill>
                  <a:srgbClr val="895EA5"/>
                </a:solidFill>
                <a:latin typeface="Arial Narrow" panose="020B0606020202030204" pitchFamily="34" charset="0"/>
                <a:cs typeface="Calibri"/>
              </a:rPr>
              <a:t>The ten shining stars across the sky represent the ten Georgia districts — each a unique source of strength, brilliance, and purpose. Together, they form a constellation of unity, symbolizing the power of collaboration among visionary women educators throughout our state.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5A72B0C-5C4E-C6F9-ED6F-E8AA2A81C2B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19" b="67792"/>
          <a:stretch>
            <a:fillRect/>
          </a:stretch>
        </p:blipFill>
        <p:spPr>
          <a:xfrm>
            <a:off x="7053386" y="453235"/>
            <a:ext cx="3543428" cy="2209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8309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53B4C7-34C2-01B0-903C-270BC8D3AD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472F0-2A75-6CC9-9D6F-749E450E0E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7712" y="453234"/>
            <a:ext cx="12258000" cy="644351"/>
          </a:xfrm>
        </p:spPr>
        <p:txBody>
          <a:bodyPr/>
          <a:lstStyle/>
          <a:p>
            <a:pPr algn="l"/>
            <a:r>
              <a:rPr lang="en-US" sz="8800" b="1" spc="239" dirty="0">
                <a:solidFill>
                  <a:srgbClr val="895EA5"/>
                </a:solidFill>
                <a:latin typeface="Great Vibes" pitchFamily="2" charset="0"/>
                <a:cs typeface="Calibri"/>
              </a:rPr>
              <a:t>Logo Reveal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939B9B-6426-F5D9-37EE-75667865C31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7712" y="1797050"/>
            <a:ext cx="9052586" cy="5908285"/>
          </a:xfrm>
        </p:spPr>
        <p:txBody>
          <a:bodyPr>
            <a:normAutofit/>
          </a:bodyPr>
          <a:lstStyle/>
          <a:p>
            <a:r>
              <a:rPr lang="en-US" sz="3100" spc="239" dirty="0">
                <a:solidFill>
                  <a:srgbClr val="895EA5"/>
                </a:solidFill>
                <a:latin typeface="Arial Narrow" panose="020B0606020202030204" pitchFamily="34" charset="0"/>
                <a:cs typeface="Calibri"/>
              </a:rPr>
              <a:t>These colors and symbols connect Georgia Alpha Delta Kappa to a global sisterhood of educators — women who, across time and continents, have devoted themselves to enriching lives, fostering understanding, and shaping the future through education.</a:t>
            </a:r>
          </a:p>
          <a:p>
            <a:endParaRPr lang="en-US" sz="3100" spc="239" dirty="0">
              <a:solidFill>
                <a:srgbClr val="895EA5"/>
              </a:solidFill>
              <a:latin typeface="Arial Narrow" panose="020B0606020202030204" pitchFamily="34" charset="0"/>
              <a:cs typeface="Calibri"/>
            </a:endParaRPr>
          </a:p>
          <a:p>
            <a:r>
              <a:rPr lang="en-US" sz="3100" spc="239" dirty="0">
                <a:solidFill>
                  <a:srgbClr val="895EA5"/>
                </a:solidFill>
                <a:latin typeface="Arial Narrow" panose="020B0606020202030204" pitchFamily="34" charset="0"/>
                <a:cs typeface="Calibri"/>
              </a:rPr>
              <a:t>Together, this imagery reflects who we are: visionary women following the light — the light of learning, service, and hope — into the future.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3E1D077-410C-23C1-1EC0-F241B5BEF4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03" b="67267"/>
          <a:stretch>
            <a:fillRect/>
          </a:stretch>
        </p:blipFill>
        <p:spPr>
          <a:xfrm>
            <a:off x="10021095" y="453234"/>
            <a:ext cx="2229386" cy="2245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2574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2F970D-B21D-B5A5-8A48-6C02599221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8A1E0-B72F-5471-BE59-280343946D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8505" y="318948"/>
            <a:ext cx="12258000" cy="644351"/>
          </a:xfrm>
        </p:spPr>
        <p:txBody>
          <a:bodyPr/>
          <a:lstStyle/>
          <a:p>
            <a:pPr algn="l"/>
            <a:r>
              <a:rPr lang="en-US" sz="8800" b="1" spc="239" dirty="0">
                <a:solidFill>
                  <a:srgbClr val="895EA5"/>
                </a:solidFill>
                <a:latin typeface="Great Vibes" pitchFamily="2" charset="0"/>
                <a:cs typeface="Calibri"/>
              </a:rPr>
              <a:t>Logo Reveal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6700FB-0ED2-E261-1593-EC219262954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5811" y="1797050"/>
            <a:ext cx="6330901" cy="5908285"/>
          </a:xfrm>
        </p:spPr>
        <p:txBody>
          <a:bodyPr>
            <a:normAutofit fontScale="92500" lnSpcReduction="20000"/>
          </a:bodyPr>
          <a:lstStyle/>
          <a:p>
            <a:r>
              <a:rPr lang="en-US" sz="3400" spc="239" dirty="0">
                <a:solidFill>
                  <a:srgbClr val="895EA5"/>
                </a:solidFill>
                <a:latin typeface="Arial Narrow" panose="020B0606020202030204" pitchFamily="34" charset="0"/>
                <a:cs typeface="Calibri"/>
              </a:rPr>
              <a:t>And as the reflection of that light ripples across the water, it carries forward the legacy of those who came before us — women who saw a need to honor and support one another in the noble profession of education.</a:t>
            </a:r>
          </a:p>
          <a:p>
            <a:endParaRPr lang="en-US" sz="3400" spc="239" dirty="0">
              <a:solidFill>
                <a:srgbClr val="895EA5"/>
              </a:solidFill>
              <a:latin typeface="Arial Narrow" panose="020B0606020202030204" pitchFamily="34" charset="0"/>
              <a:cs typeface="Calibri"/>
            </a:endParaRPr>
          </a:p>
          <a:p>
            <a:r>
              <a:rPr lang="en-US" sz="3400" spc="239" dirty="0">
                <a:solidFill>
                  <a:srgbClr val="895EA5"/>
                </a:solidFill>
                <a:latin typeface="Arial Narrow" panose="020B0606020202030204" pitchFamily="34" charset="0"/>
                <a:cs typeface="Calibri"/>
              </a:rPr>
              <a:t>Today, as we reveal this new logo, we celebrate that same spirit — a united Georgia Alpha Delta Kappa, looking ahead with purpose, guided by the light that connects us all.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0F3975B-EF44-4051-432E-9A044C2F1FA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3385" y="453234"/>
            <a:ext cx="5197095" cy="6860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7037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96AA3C-D2B9-A894-ACE3-065EE5D84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E0B9839-24FD-E5C0-1624-5BCC2F480F1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D4C7A8"/>
              </a:clrFrom>
              <a:clrTo>
                <a:srgbClr val="D4C7A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37" b="23603"/>
          <a:stretch>
            <a:fillRect/>
          </a:stretch>
        </p:blipFill>
        <p:spPr>
          <a:xfrm rot="16200000">
            <a:off x="-5214303" y="-608647"/>
            <a:ext cx="13433425" cy="3004819"/>
          </a:xfrm>
          <a:prstGeom prst="rect">
            <a:avLst/>
          </a:prstGeom>
          <a:blipFill dpi="0" rotWithShape="1">
            <a:blip r:embed="rId3">
              <a:alphaModFix amt="74000"/>
            </a:blip>
            <a:srcRect/>
            <a:tile tx="0" ty="0" sx="100000" sy="100000" flip="none" algn="tl"/>
          </a:blip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77EED9-53F1-9893-3F55-384FD88ABB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97312" y="1263650"/>
            <a:ext cx="8839200" cy="1295400"/>
          </a:xfrm>
        </p:spPr>
        <p:txBody>
          <a:bodyPr/>
          <a:lstStyle/>
          <a:p>
            <a:pPr algn="just"/>
            <a:r>
              <a:rPr lang="en-US" sz="9600" b="1" spc="239" dirty="0">
                <a:solidFill>
                  <a:srgbClr val="895EA5"/>
                </a:solidFill>
                <a:latin typeface="Great Vibes" pitchFamily="2" charset="0"/>
                <a:cs typeface="Calibri"/>
              </a:rPr>
              <a:t>Musical Selections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E92EB0-E9E9-82DC-F2F0-5BD68EEEBFEC}"/>
              </a:ext>
            </a:extLst>
          </p:cNvPr>
          <p:cNvSpPr txBox="1"/>
          <p:nvPr/>
        </p:nvSpPr>
        <p:spPr>
          <a:xfrm>
            <a:off x="5440362" y="3935622"/>
            <a:ext cx="575310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6600" b="1" spc="239" dirty="0">
                <a:solidFill>
                  <a:srgbClr val="895EA5"/>
                </a:solidFill>
                <a:latin typeface="Great Vibes" pitchFamily="2" charset="0"/>
                <a:cs typeface="Calibri"/>
              </a:rPr>
              <a:t>Lori Carnine</a:t>
            </a:r>
          </a:p>
          <a:p>
            <a:pPr algn="ctr">
              <a:buNone/>
            </a:pPr>
            <a:r>
              <a:rPr lang="en-US" sz="6600" b="1" spc="239" dirty="0">
                <a:solidFill>
                  <a:srgbClr val="895EA5"/>
                </a:solidFill>
                <a:latin typeface="Great Vibes" pitchFamily="2" charset="0"/>
                <a:cs typeface="Calibri"/>
              </a:rPr>
              <a:t>Jeannie Butler</a:t>
            </a:r>
          </a:p>
        </p:txBody>
      </p:sp>
    </p:spTree>
    <p:extLst>
      <p:ext uri="{BB962C8B-B14F-4D97-AF65-F5344CB8AC3E}">
        <p14:creationId xmlns:p14="http://schemas.microsoft.com/office/powerpoint/2010/main" val="33373879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5242DE-E9BD-3A5D-2417-73C59EBDC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15784DD-2A9C-CA7A-9F4B-0C379A33910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D4C7A8"/>
              </a:clrFrom>
              <a:clrTo>
                <a:srgbClr val="D4C7A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37" b="23603"/>
          <a:stretch>
            <a:fillRect/>
          </a:stretch>
        </p:blipFill>
        <p:spPr>
          <a:xfrm rot="5400000">
            <a:off x="5214303" y="77153"/>
            <a:ext cx="13433425" cy="3004819"/>
          </a:xfrm>
          <a:prstGeom prst="rect">
            <a:avLst/>
          </a:prstGeom>
          <a:blipFill dpi="0" rotWithShape="1">
            <a:blip r:embed="rId3">
              <a:alphaModFix amt="74000"/>
            </a:blip>
            <a:srcRect/>
            <a:tile tx="0" ty="0" sx="100000" sy="100000" flip="none" algn="tl"/>
          </a:blip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A8022B4-242D-064D-531D-BFA6D4A14D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1531" y="931862"/>
            <a:ext cx="9677400" cy="1295400"/>
          </a:xfrm>
        </p:spPr>
        <p:txBody>
          <a:bodyPr/>
          <a:lstStyle/>
          <a:p>
            <a:pPr algn="ctr"/>
            <a:r>
              <a:rPr lang="en-US" sz="7200" b="1" spc="239" dirty="0">
                <a:solidFill>
                  <a:srgbClr val="895EA5"/>
                </a:solidFill>
                <a:latin typeface="Great Vibes" pitchFamily="2" charset="0"/>
                <a:cs typeface="Calibri"/>
              </a:rPr>
              <a:t>Presentation to the Children’s Healthcare of Atlanta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D9AB51-7AF6-918A-0B29-80772A3FD597}"/>
              </a:ext>
            </a:extLst>
          </p:cNvPr>
          <p:cNvSpPr txBox="1"/>
          <p:nvPr/>
        </p:nvSpPr>
        <p:spPr>
          <a:xfrm>
            <a:off x="241531" y="4856696"/>
            <a:ext cx="967740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4400" b="1" spc="239" dirty="0">
                <a:solidFill>
                  <a:srgbClr val="895EA5"/>
                </a:solidFill>
                <a:latin typeface="Great Vibes" pitchFamily="2" charset="0"/>
                <a:cs typeface="Calibri"/>
              </a:rPr>
              <a:t>Terri Thompson - Immediate Past President</a:t>
            </a:r>
          </a:p>
          <a:p>
            <a:pPr algn="ctr">
              <a:buNone/>
            </a:pPr>
            <a:r>
              <a:rPr lang="en-US" sz="4400" b="1" spc="239" dirty="0">
                <a:solidFill>
                  <a:srgbClr val="895EA5"/>
                </a:solidFill>
                <a:latin typeface="Great Vibes" pitchFamily="2" charset="0"/>
                <a:cs typeface="Calibri"/>
              </a:rPr>
              <a:t>Pat Smith – Georgia State President</a:t>
            </a:r>
          </a:p>
          <a:p>
            <a:pPr algn="ctr">
              <a:buNone/>
            </a:pPr>
            <a:r>
              <a:rPr lang="en-US" sz="4400" b="1" spc="239" dirty="0">
                <a:solidFill>
                  <a:srgbClr val="895EA5"/>
                </a:solidFill>
                <a:latin typeface="Great Vibes" pitchFamily="2" charset="0"/>
                <a:cs typeface="Calibri"/>
              </a:rPr>
              <a:t>Mary Greco – Decatur District Co-Chair</a:t>
            </a:r>
            <a:endParaRPr lang="en-US" sz="5400" b="1" spc="239" dirty="0">
              <a:solidFill>
                <a:srgbClr val="895EA5"/>
              </a:solidFill>
              <a:latin typeface="Great Vibes" pitchFamily="2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831656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0D32F5B-ABD9-7B18-16E5-6ECC135C7A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ED1C3F7-197B-4B64-B0D5-550785A2539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D4C7A8"/>
              </a:clrFrom>
              <a:clrTo>
                <a:srgbClr val="D4C7A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37" b="23603"/>
          <a:stretch>
            <a:fillRect/>
          </a:stretch>
        </p:blipFill>
        <p:spPr>
          <a:xfrm rot="5400000">
            <a:off x="5214303" y="77153"/>
            <a:ext cx="13433425" cy="3004819"/>
          </a:xfrm>
          <a:prstGeom prst="rect">
            <a:avLst/>
          </a:prstGeom>
          <a:blipFill dpi="0" rotWithShape="1">
            <a:blip r:embed="rId3">
              <a:alphaModFix amt="74000"/>
            </a:blip>
            <a:srcRect/>
            <a:tile tx="0" ty="0" sx="100000" sy="100000" flip="none" algn="tl"/>
          </a:blip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8886CEE-B860-FA43-8827-6088952FD6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1531" y="931862"/>
            <a:ext cx="9677400" cy="1295400"/>
          </a:xfrm>
        </p:spPr>
        <p:txBody>
          <a:bodyPr/>
          <a:lstStyle/>
          <a:p>
            <a:pPr algn="ctr"/>
            <a:r>
              <a:rPr lang="en-US" sz="7200" b="1" spc="239" dirty="0">
                <a:solidFill>
                  <a:srgbClr val="895EA5"/>
                </a:solidFill>
                <a:latin typeface="Great Vibes" pitchFamily="2" charset="0"/>
                <a:cs typeface="Calibri"/>
              </a:rPr>
              <a:t>Remarks from Children’s Healthcare of Atlanta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C939C9-F016-95B9-962C-9491544F6536}"/>
              </a:ext>
            </a:extLst>
          </p:cNvPr>
          <p:cNvSpPr txBox="1"/>
          <p:nvPr/>
        </p:nvSpPr>
        <p:spPr>
          <a:xfrm>
            <a:off x="243350" y="4864582"/>
            <a:ext cx="96774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5400" b="1" spc="239" dirty="0">
                <a:solidFill>
                  <a:srgbClr val="895EA5"/>
                </a:solidFill>
                <a:latin typeface="Great Vibes" pitchFamily="2" charset="0"/>
                <a:cs typeface="Calibri"/>
              </a:rPr>
              <a:t>Felicia Reynders</a:t>
            </a:r>
          </a:p>
          <a:p>
            <a:pPr algn="ctr">
              <a:buNone/>
            </a:pPr>
            <a:r>
              <a:rPr lang="en-US" sz="5400" b="1" spc="239" dirty="0">
                <a:solidFill>
                  <a:srgbClr val="895EA5"/>
                </a:solidFill>
                <a:latin typeface="Great Vibes" pitchFamily="2" charset="0"/>
                <a:cs typeface="Calibri"/>
              </a:rPr>
              <a:t>Development Officer</a:t>
            </a:r>
          </a:p>
        </p:txBody>
      </p:sp>
    </p:spTree>
    <p:extLst>
      <p:ext uri="{BB962C8B-B14F-4D97-AF65-F5344CB8AC3E}">
        <p14:creationId xmlns:p14="http://schemas.microsoft.com/office/powerpoint/2010/main" val="5976944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F77BA0-7338-64DF-BEA9-7AFAD0D63C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5814B48-CAF4-18CA-CDC4-A9598148DEE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D4C7A8"/>
              </a:clrFrom>
              <a:clrTo>
                <a:srgbClr val="D4C7A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37" b="23603"/>
          <a:stretch>
            <a:fillRect/>
          </a:stretch>
        </p:blipFill>
        <p:spPr>
          <a:xfrm rot="16200000">
            <a:off x="-5214303" y="-608647"/>
            <a:ext cx="13433425" cy="3004819"/>
          </a:xfrm>
          <a:prstGeom prst="rect">
            <a:avLst/>
          </a:prstGeom>
          <a:blipFill dpi="0" rotWithShape="1">
            <a:blip r:embed="rId3">
              <a:alphaModFix amt="74000"/>
            </a:blip>
            <a:srcRect/>
            <a:tile tx="0" ty="0" sx="100000" sy="100000" flip="none" algn="tl"/>
          </a:blip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556912E-4828-698D-0F0F-4FB561079E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97312" y="849520"/>
            <a:ext cx="8839200" cy="1295400"/>
          </a:xfrm>
        </p:spPr>
        <p:txBody>
          <a:bodyPr/>
          <a:lstStyle/>
          <a:p>
            <a:pPr algn="just"/>
            <a:r>
              <a:rPr lang="en-US" sz="9600" b="1" spc="239" dirty="0">
                <a:solidFill>
                  <a:srgbClr val="895EA5"/>
                </a:solidFill>
                <a:latin typeface="Great Vibes" pitchFamily="2" charset="0"/>
                <a:cs typeface="Calibri"/>
              </a:rPr>
              <a:t>Ways  &amp;  Means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E7B2C0-FCDA-F85E-A20D-82123B7DECF8}"/>
              </a:ext>
            </a:extLst>
          </p:cNvPr>
          <p:cNvSpPr txBox="1"/>
          <p:nvPr/>
        </p:nvSpPr>
        <p:spPr>
          <a:xfrm>
            <a:off x="5268912" y="4349752"/>
            <a:ext cx="630555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6600" b="1" spc="239" dirty="0">
                <a:solidFill>
                  <a:srgbClr val="895EA5"/>
                </a:solidFill>
                <a:latin typeface="Great Vibes" pitchFamily="2" charset="0"/>
                <a:cs typeface="Calibri"/>
              </a:rPr>
              <a:t>Sandra Bailey</a:t>
            </a:r>
          </a:p>
          <a:p>
            <a:pPr algn="ctr">
              <a:buNone/>
            </a:pPr>
            <a:r>
              <a:rPr lang="en-US" sz="6600" b="1" spc="239" dirty="0">
                <a:solidFill>
                  <a:srgbClr val="895EA5"/>
                </a:solidFill>
                <a:latin typeface="Great Vibes" pitchFamily="2" charset="0"/>
                <a:cs typeface="Calibri"/>
              </a:rPr>
              <a:t>Melissa Hoffman</a:t>
            </a:r>
          </a:p>
        </p:txBody>
      </p:sp>
    </p:spTree>
    <p:extLst>
      <p:ext uri="{BB962C8B-B14F-4D97-AF65-F5344CB8AC3E}">
        <p14:creationId xmlns:p14="http://schemas.microsoft.com/office/powerpoint/2010/main" val="26268552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FA8B94-99EE-4914-B881-00E69AD881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B1EC699-7F93-C094-DF60-06C5DA97C29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D4C7A8"/>
              </a:clrFrom>
              <a:clrTo>
                <a:srgbClr val="D4C7A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37" b="23603"/>
          <a:stretch>
            <a:fillRect/>
          </a:stretch>
        </p:blipFill>
        <p:spPr>
          <a:xfrm rot="16200000">
            <a:off x="-5214303" y="-608647"/>
            <a:ext cx="13433425" cy="3004819"/>
          </a:xfrm>
          <a:prstGeom prst="rect">
            <a:avLst/>
          </a:prstGeom>
          <a:blipFill dpi="0" rotWithShape="1">
            <a:blip r:embed="rId3">
              <a:alphaModFix amt="74000"/>
            </a:blip>
            <a:srcRect/>
            <a:tile tx="0" ty="0" sx="100000" sy="100000" flip="none" algn="tl"/>
          </a:blip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4502217-30F7-C62D-42ED-8AA4F12020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68712" y="893762"/>
            <a:ext cx="8763000" cy="1295400"/>
          </a:xfrm>
        </p:spPr>
        <p:txBody>
          <a:bodyPr/>
          <a:lstStyle/>
          <a:p>
            <a:r>
              <a:rPr lang="en-US" sz="13800" b="1" spc="239" dirty="0">
                <a:solidFill>
                  <a:srgbClr val="895EA5"/>
                </a:solidFill>
                <a:latin typeface="Great Vibes" pitchFamily="2" charset="0"/>
                <a:cs typeface="Calibri"/>
              </a:rPr>
              <a:t>Announcements</a:t>
            </a:r>
            <a:endParaRPr lang="en-US" sz="9600" b="1" spc="239" dirty="0">
              <a:solidFill>
                <a:srgbClr val="895EA5"/>
              </a:solidFill>
              <a:latin typeface="Great Vibes" pitchFamily="2" charset="0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7BC1D5-9CFB-7F63-8B02-961ED8A9DD41}"/>
              </a:ext>
            </a:extLst>
          </p:cNvPr>
          <p:cNvSpPr txBox="1"/>
          <p:nvPr/>
        </p:nvSpPr>
        <p:spPr>
          <a:xfrm>
            <a:off x="4811712" y="4242616"/>
            <a:ext cx="630555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7200" b="1" spc="239" dirty="0">
                <a:solidFill>
                  <a:srgbClr val="895EA5"/>
                </a:solidFill>
                <a:latin typeface="Great Vibes" pitchFamily="2" charset="0"/>
                <a:cs typeface="Calibri"/>
              </a:rPr>
              <a:t>Mary Greco</a:t>
            </a:r>
          </a:p>
        </p:txBody>
      </p:sp>
    </p:spTree>
    <p:extLst>
      <p:ext uri="{BB962C8B-B14F-4D97-AF65-F5344CB8AC3E}">
        <p14:creationId xmlns:p14="http://schemas.microsoft.com/office/powerpoint/2010/main" val="15271748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9E0718-9478-FF09-DAB5-960E2DB633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6B99170-EF97-432A-F206-297E9AA70EB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D4C7A8"/>
              </a:clrFrom>
              <a:clrTo>
                <a:srgbClr val="D4C7A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37" b="23603"/>
          <a:stretch>
            <a:fillRect/>
          </a:stretch>
        </p:blipFill>
        <p:spPr>
          <a:xfrm rot="16200000">
            <a:off x="-5214303" y="-608647"/>
            <a:ext cx="13433425" cy="3004819"/>
          </a:xfrm>
          <a:prstGeom prst="rect">
            <a:avLst/>
          </a:prstGeom>
          <a:blipFill dpi="0" rotWithShape="1">
            <a:blip r:embed="rId3">
              <a:alphaModFix amt="74000"/>
            </a:blip>
            <a:srcRect/>
            <a:tile tx="0" ty="0" sx="100000" sy="100000" flip="none" algn="tl"/>
          </a:blip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BA34041-D8CF-A29F-97EA-416A01981B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92512" y="730250"/>
            <a:ext cx="9448800" cy="1295400"/>
          </a:xfrm>
        </p:spPr>
        <p:txBody>
          <a:bodyPr/>
          <a:lstStyle/>
          <a:p>
            <a:pPr algn="ctr"/>
            <a:r>
              <a:rPr lang="en-US" sz="7200" b="1" spc="239" dirty="0">
                <a:solidFill>
                  <a:srgbClr val="895EA5"/>
                </a:solidFill>
                <a:latin typeface="Great Vibes" pitchFamily="2" charset="0"/>
                <a:cs typeface="Calibri"/>
              </a:rPr>
              <a:t>“The Lamp of </a:t>
            </a:r>
            <a:br>
              <a:rPr lang="en-US" sz="7200" b="1" spc="239" dirty="0">
                <a:solidFill>
                  <a:srgbClr val="895EA5"/>
                </a:solidFill>
                <a:latin typeface="Great Vibes" pitchFamily="2" charset="0"/>
                <a:cs typeface="Calibri"/>
              </a:rPr>
            </a:br>
            <a:r>
              <a:rPr lang="en-US" sz="7200" b="1" spc="239" dirty="0">
                <a:solidFill>
                  <a:srgbClr val="895EA5"/>
                </a:solidFill>
                <a:latin typeface="Great Vibes" pitchFamily="2" charset="0"/>
                <a:cs typeface="Calibri"/>
              </a:rPr>
              <a:t>Alpha Delta Kappa</a:t>
            </a:r>
            <a:r>
              <a:rPr lang="en-US" sz="9600" b="1" spc="239" dirty="0">
                <a:solidFill>
                  <a:srgbClr val="895EA5"/>
                </a:solidFill>
                <a:latin typeface="Great Vibes" pitchFamily="2" charset="0"/>
                <a:cs typeface="Calibri"/>
              </a:rPr>
              <a:t>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78F5D9-ECF0-9779-3671-157D4A0EBC38}"/>
              </a:ext>
            </a:extLst>
          </p:cNvPr>
          <p:cNvSpPr txBox="1"/>
          <p:nvPr/>
        </p:nvSpPr>
        <p:spPr>
          <a:xfrm>
            <a:off x="5440362" y="5149850"/>
            <a:ext cx="575310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6600" b="1" spc="239" dirty="0">
                <a:solidFill>
                  <a:srgbClr val="895EA5"/>
                </a:solidFill>
                <a:latin typeface="Great Vibes" pitchFamily="2" charset="0"/>
                <a:cs typeface="Calibri"/>
              </a:rPr>
              <a:t>Lori Carnine</a:t>
            </a:r>
          </a:p>
          <a:p>
            <a:pPr algn="ctr">
              <a:buNone/>
            </a:pPr>
            <a:r>
              <a:rPr lang="en-US" sz="6600" b="1" spc="239" dirty="0">
                <a:solidFill>
                  <a:srgbClr val="895EA5"/>
                </a:solidFill>
                <a:latin typeface="Great Vibes" pitchFamily="2" charset="0"/>
                <a:cs typeface="Calibri"/>
              </a:rPr>
              <a:t>Jeannie Butler</a:t>
            </a:r>
          </a:p>
        </p:txBody>
      </p:sp>
    </p:spTree>
    <p:extLst>
      <p:ext uri="{BB962C8B-B14F-4D97-AF65-F5344CB8AC3E}">
        <p14:creationId xmlns:p14="http://schemas.microsoft.com/office/powerpoint/2010/main" val="41076752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D619E5D-599A-5787-FC57-4EF1F47D4DB4}"/>
              </a:ext>
            </a:extLst>
          </p:cNvPr>
          <p:cNvSpPr txBox="1"/>
          <p:nvPr/>
        </p:nvSpPr>
        <p:spPr>
          <a:xfrm>
            <a:off x="3357407" y="2254756"/>
            <a:ext cx="671861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600" b="1" spc="239" dirty="0">
                <a:solidFill>
                  <a:srgbClr val="895EA5"/>
                </a:solidFill>
                <a:latin typeface="Great Vibes" pitchFamily="2" charset="0"/>
                <a:cs typeface="Calibri"/>
              </a:rPr>
              <a:t>Safe Travels Home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1259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214</TotalTime>
  <Words>551</Words>
  <Application>Microsoft Office PowerPoint</Application>
  <PresentationFormat>Custom</PresentationFormat>
  <Paragraphs>81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Arial Narrow</vt:lpstr>
      <vt:lpstr>Calibri</vt:lpstr>
      <vt:lpstr>Cantarell</vt:lpstr>
      <vt:lpstr>Great Vibes</vt:lpstr>
      <vt:lpstr>Office Theme</vt:lpstr>
      <vt:lpstr>PowerPoint Presentation</vt:lpstr>
      <vt:lpstr>Welcome</vt:lpstr>
      <vt:lpstr>Musical Selections</vt:lpstr>
      <vt:lpstr>Georgia Alpha Delta Kappa Song (see back of program)</vt:lpstr>
      <vt:lpstr>Thought for the Day</vt:lpstr>
      <vt:lpstr>Introductions</vt:lpstr>
      <vt:lpstr>Introductions</vt:lpstr>
      <vt:lpstr>Introductions</vt:lpstr>
      <vt:lpstr>Remarks</vt:lpstr>
      <vt:lpstr>Blessing for the Meal</vt:lpstr>
      <vt:lpstr>PowerPoint Presentation</vt:lpstr>
      <vt:lpstr>2026-2028 </vt:lpstr>
      <vt:lpstr>About the logo</vt:lpstr>
      <vt:lpstr>Logo Reveal</vt:lpstr>
      <vt:lpstr>Logo Reveal</vt:lpstr>
      <vt:lpstr>Logo Reveal</vt:lpstr>
      <vt:lpstr>Logo Reveal</vt:lpstr>
      <vt:lpstr>Logo Reveal</vt:lpstr>
      <vt:lpstr>Musical Selections</vt:lpstr>
      <vt:lpstr>Presentation to the Children’s Healthcare of Atlanta</vt:lpstr>
      <vt:lpstr>Remarks from Children’s Healthcare of Atlanta</vt:lpstr>
      <vt:lpstr>Ways  &amp;  Means</vt:lpstr>
      <vt:lpstr>Announcements</vt:lpstr>
      <vt:lpstr>“The Lamp of  Alpha Delta Kappa”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Elara</dc:title>
  <dc:creator>Dawn Hudson</dc:creator>
  <cp:lastModifiedBy>Dawn Hudson</cp:lastModifiedBy>
  <cp:revision>2</cp:revision>
  <dcterms:created xsi:type="dcterms:W3CDTF">2026-04-22T20:16:48Z</dcterms:created>
  <dcterms:modified xsi:type="dcterms:W3CDTF">2026-05-03T04:38:49Z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2026-04-22T00:00:00Z</vt:filetime>
  </property>
  <property fmtid="{D5CDD505-2E9C-101B-9397-08002B2CF9AE}" pid="3" name="Creator">
    <vt:lpwstr>Mozilla/5.0 (X11; Linux x86_64) AppleWebKit/537.36 (KHTML, like Gecko) HeadlessChrome/146.0.0.0 Safari/537.36</vt:lpwstr>
  </property>
  <property fmtid="{D5CDD505-2E9C-101B-9397-08002B2CF9AE}" pid="4" name="LastSaved">
    <vt:filetime>2026-04-22T00:00:00Z</vt:filetime>
  </property>
  <property fmtid="{D5CDD505-2E9C-101B-9397-08002B2CF9AE}" pid="5" name="Producer">
    <vt:lpwstr>Skia/PDF m146</vt:lpwstr>
  </property>
</Properties>
</file>